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32"/>
  </p:sldMasterIdLst>
  <p:notesMasterIdLst>
    <p:notesMasterId r:id="rId59"/>
  </p:notesMasterIdLst>
  <p:sldIdLst>
    <p:sldId id="269" r:id="rId33"/>
    <p:sldId id="268" r:id="rId34"/>
    <p:sldId id="284" r:id="rId35"/>
    <p:sldId id="288" r:id="rId36"/>
    <p:sldId id="311" r:id="rId37"/>
    <p:sldId id="287" r:id="rId38"/>
    <p:sldId id="328" r:id="rId39"/>
    <p:sldId id="329" r:id="rId40"/>
    <p:sldId id="330" r:id="rId41"/>
    <p:sldId id="331" r:id="rId42"/>
    <p:sldId id="332" r:id="rId43"/>
    <p:sldId id="333" r:id="rId44"/>
    <p:sldId id="323" r:id="rId45"/>
    <p:sldId id="324" r:id="rId46"/>
    <p:sldId id="326" r:id="rId47"/>
    <p:sldId id="325" r:id="rId48"/>
    <p:sldId id="316" r:id="rId49"/>
    <p:sldId id="317" r:id="rId50"/>
    <p:sldId id="318" r:id="rId51"/>
    <p:sldId id="319" r:id="rId52"/>
    <p:sldId id="320" r:id="rId53"/>
    <p:sldId id="321" r:id="rId54"/>
    <p:sldId id="322" r:id="rId55"/>
    <p:sldId id="327" r:id="rId56"/>
    <p:sldId id="285" r:id="rId57"/>
    <p:sldId id="291" r:id="rId58"/>
  </p:sldIdLst>
  <p:sldSz cx="12192000" cy="6858000"/>
  <p:notesSz cx="6888163" cy="10020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AB5"/>
    <a:srgbClr val="005562"/>
    <a:srgbClr val="00363F"/>
    <a:srgbClr val="00979E"/>
    <a:srgbClr val="005E63"/>
    <a:srgbClr val="00343D"/>
    <a:srgbClr val="001E3A"/>
    <a:srgbClr val="003E72"/>
    <a:srgbClr val="0091FE"/>
    <a:srgbClr val="F69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4793" autoAdjust="0"/>
  </p:normalViewPr>
  <p:slideViewPr>
    <p:cSldViewPr snapToGrid="0">
      <p:cViewPr varScale="1">
        <p:scale>
          <a:sx n="59" d="100"/>
          <a:sy n="59" d="100"/>
        </p:scale>
        <p:origin x="892" y="64"/>
      </p:cViewPr>
      <p:guideLst>
        <p:guide orient="horz" pos="2160"/>
        <p:guide pos="3840"/>
      </p:guideLst>
    </p:cSldViewPr>
  </p:slideViewPr>
  <p:notesTextViewPr>
    <p:cViewPr>
      <p:scale>
        <a:sx n="1" d="1"/>
        <a:sy n="1" d="1"/>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customXml" Target="../customXml/item18.xml"/><Relationship Id="rId26" Type="http://schemas.openxmlformats.org/officeDocument/2006/relationships/customXml" Target="../customXml/item26.xml"/><Relationship Id="rId39" Type="http://schemas.openxmlformats.org/officeDocument/2006/relationships/slide" Target="slides/slide7.xml"/><Relationship Id="rId21" Type="http://schemas.openxmlformats.org/officeDocument/2006/relationships/customXml" Target="../customXml/item21.xml"/><Relationship Id="rId34" Type="http://schemas.openxmlformats.org/officeDocument/2006/relationships/slide" Target="slides/slide2.xml"/><Relationship Id="rId42" Type="http://schemas.openxmlformats.org/officeDocument/2006/relationships/slide" Target="slides/slide10.xml"/><Relationship Id="rId47" Type="http://schemas.openxmlformats.org/officeDocument/2006/relationships/slide" Target="slides/slide15.xml"/><Relationship Id="rId50" Type="http://schemas.openxmlformats.org/officeDocument/2006/relationships/slide" Target="slides/slide18.xml"/><Relationship Id="rId55" Type="http://schemas.openxmlformats.org/officeDocument/2006/relationships/slide" Target="slides/slide23.xml"/><Relationship Id="rId63" Type="http://schemas.openxmlformats.org/officeDocument/2006/relationships/tableStyles" Target="tableStyles.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customXml" Target="../customXml/item16.xml"/><Relationship Id="rId29" Type="http://schemas.openxmlformats.org/officeDocument/2006/relationships/customXml" Target="../customXml/item29.xml"/><Relationship Id="rId11" Type="http://schemas.openxmlformats.org/officeDocument/2006/relationships/customXml" Target="../customXml/item11.xml"/><Relationship Id="rId24" Type="http://schemas.openxmlformats.org/officeDocument/2006/relationships/customXml" Target="../customXml/item24.xml"/><Relationship Id="rId32" Type="http://schemas.openxmlformats.org/officeDocument/2006/relationships/slideMaster" Target="slideMasters/slideMaster1.xml"/><Relationship Id="rId37" Type="http://schemas.openxmlformats.org/officeDocument/2006/relationships/slide" Target="slides/slide5.xml"/><Relationship Id="rId40" Type="http://schemas.openxmlformats.org/officeDocument/2006/relationships/slide" Target="slides/slide8.xml"/><Relationship Id="rId45" Type="http://schemas.openxmlformats.org/officeDocument/2006/relationships/slide" Target="slides/slide13.xml"/><Relationship Id="rId53" Type="http://schemas.openxmlformats.org/officeDocument/2006/relationships/slide" Target="slides/slide21.xml"/><Relationship Id="rId58" Type="http://schemas.openxmlformats.org/officeDocument/2006/relationships/slide" Target="slides/slide26.xml"/><Relationship Id="rId5" Type="http://schemas.openxmlformats.org/officeDocument/2006/relationships/customXml" Target="../customXml/item5.xml"/><Relationship Id="rId61" Type="http://schemas.openxmlformats.org/officeDocument/2006/relationships/viewProps" Target="viewProps.xml"/><Relationship Id="rId19" Type="http://schemas.openxmlformats.org/officeDocument/2006/relationships/customXml" Target="../customXml/item1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customXml" Target="../customXml/item27.xml"/><Relationship Id="rId30" Type="http://schemas.openxmlformats.org/officeDocument/2006/relationships/customXml" Target="../customXml/item30.xml"/><Relationship Id="rId35" Type="http://schemas.openxmlformats.org/officeDocument/2006/relationships/slide" Target="slides/slide3.xml"/><Relationship Id="rId43" Type="http://schemas.openxmlformats.org/officeDocument/2006/relationships/slide" Target="slides/slide11.xml"/><Relationship Id="rId48" Type="http://schemas.openxmlformats.org/officeDocument/2006/relationships/slide" Target="slides/slide16.xml"/><Relationship Id="rId56" Type="http://schemas.openxmlformats.org/officeDocument/2006/relationships/slide" Target="slides/slide24.xml"/><Relationship Id="rId8" Type="http://schemas.openxmlformats.org/officeDocument/2006/relationships/customXml" Target="../customXml/item8.xml"/><Relationship Id="rId51" Type="http://schemas.openxmlformats.org/officeDocument/2006/relationships/slide" Target="slides/slide19.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customXml" Target="../customXml/item25.xml"/><Relationship Id="rId33" Type="http://schemas.openxmlformats.org/officeDocument/2006/relationships/slide" Target="slides/slide1.xml"/><Relationship Id="rId38" Type="http://schemas.openxmlformats.org/officeDocument/2006/relationships/slide" Target="slides/slide6.xml"/><Relationship Id="rId46" Type="http://schemas.openxmlformats.org/officeDocument/2006/relationships/slide" Target="slides/slide14.xml"/><Relationship Id="rId59" Type="http://schemas.openxmlformats.org/officeDocument/2006/relationships/notesMaster" Target="notesMasters/notesMaster1.xml"/><Relationship Id="rId20" Type="http://schemas.openxmlformats.org/officeDocument/2006/relationships/customXml" Target="../customXml/item20.xml"/><Relationship Id="rId41" Type="http://schemas.openxmlformats.org/officeDocument/2006/relationships/slide" Target="slides/slide9.xml"/><Relationship Id="rId54" Type="http://schemas.openxmlformats.org/officeDocument/2006/relationships/slide" Target="slides/slide22.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customXml" Target="../customXml/item28.xml"/><Relationship Id="rId36" Type="http://schemas.openxmlformats.org/officeDocument/2006/relationships/slide" Target="slides/slide4.xml"/><Relationship Id="rId49" Type="http://schemas.openxmlformats.org/officeDocument/2006/relationships/slide" Target="slides/slide17.xml"/><Relationship Id="rId57" Type="http://schemas.openxmlformats.org/officeDocument/2006/relationships/slide" Target="slides/slide25.xml"/><Relationship Id="rId10" Type="http://schemas.openxmlformats.org/officeDocument/2006/relationships/customXml" Target="../customXml/item10.xml"/><Relationship Id="rId31" Type="http://schemas.openxmlformats.org/officeDocument/2006/relationships/customXml" Target="../customXml/item31.xml"/><Relationship Id="rId44" Type="http://schemas.openxmlformats.org/officeDocument/2006/relationships/slide" Target="slides/slide12.xml"/><Relationship Id="rId52" Type="http://schemas.openxmlformats.org/officeDocument/2006/relationships/slide" Target="slides/slide20.xml"/><Relationship Id="rId60"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customXml" Target="../customXml/item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2755"/>
          </a:xfrm>
          <a:prstGeom prst="rect">
            <a:avLst/>
          </a:prstGeom>
        </p:spPr>
        <p:txBody>
          <a:bodyPr vert="horz" lIns="96616" tIns="48308" rIns="96616" bIns="48308" rtlCol="0"/>
          <a:lstStyle>
            <a:lvl1pPr algn="l">
              <a:defRPr sz="1300"/>
            </a:lvl1pPr>
          </a:lstStyle>
          <a:p>
            <a:endParaRPr lang="id-ID"/>
          </a:p>
        </p:txBody>
      </p:sp>
      <p:sp>
        <p:nvSpPr>
          <p:cNvPr id="3" name="Date Placeholder 2"/>
          <p:cNvSpPr>
            <a:spLocks noGrp="1"/>
          </p:cNvSpPr>
          <p:nvPr>
            <p:ph type="dt" idx="1"/>
          </p:nvPr>
        </p:nvSpPr>
        <p:spPr>
          <a:xfrm>
            <a:off x="3901698" y="0"/>
            <a:ext cx="2984871" cy="502755"/>
          </a:xfrm>
          <a:prstGeom prst="rect">
            <a:avLst/>
          </a:prstGeom>
        </p:spPr>
        <p:txBody>
          <a:bodyPr vert="horz" lIns="96616" tIns="48308" rIns="96616" bIns="48308" rtlCol="0"/>
          <a:lstStyle>
            <a:lvl1pPr algn="r">
              <a:defRPr sz="1300"/>
            </a:lvl1pPr>
          </a:lstStyle>
          <a:p>
            <a:fld id="{A0C41F83-7335-4008-931D-B87B19626671}" type="datetimeFigureOut">
              <a:rPr lang="id-ID" smtClean="0"/>
              <a:t>26/02/2025</a:t>
            </a:fld>
            <a:endParaRPr lang="id-ID"/>
          </a:p>
        </p:txBody>
      </p:sp>
      <p:sp>
        <p:nvSpPr>
          <p:cNvPr id="4" name="Slide Image Placeholder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16" tIns="48308" rIns="96616" bIns="48308" rtlCol="0" anchor="ctr"/>
          <a:lstStyle/>
          <a:p>
            <a:endParaRPr lang="id-ID"/>
          </a:p>
        </p:txBody>
      </p:sp>
      <p:sp>
        <p:nvSpPr>
          <p:cNvPr id="5" name="Notes Placeholder 4"/>
          <p:cNvSpPr>
            <a:spLocks noGrp="1"/>
          </p:cNvSpPr>
          <p:nvPr>
            <p:ph type="body" sz="quarter" idx="3"/>
          </p:nvPr>
        </p:nvSpPr>
        <p:spPr>
          <a:xfrm>
            <a:off x="688817" y="4822269"/>
            <a:ext cx="5510530" cy="3945493"/>
          </a:xfrm>
          <a:prstGeom prst="rect">
            <a:avLst/>
          </a:prstGeom>
        </p:spPr>
        <p:txBody>
          <a:bodyPr vert="horz" lIns="96616" tIns="48308" rIns="96616" bIns="4830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6" name="Footer Placeholder 5"/>
          <p:cNvSpPr>
            <a:spLocks noGrp="1"/>
          </p:cNvSpPr>
          <p:nvPr>
            <p:ph type="ftr" sz="quarter" idx="4"/>
          </p:nvPr>
        </p:nvSpPr>
        <p:spPr>
          <a:xfrm>
            <a:off x="0" y="9517547"/>
            <a:ext cx="2984871" cy="502754"/>
          </a:xfrm>
          <a:prstGeom prst="rect">
            <a:avLst/>
          </a:prstGeom>
        </p:spPr>
        <p:txBody>
          <a:bodyPr vert="horz" lIns="96616" tIns="48308" rIns="96616" bIns="48308" rtlCol="0" anchor="b"/>
          <a:lstStyle>
            <a:lvl1pPr algn="l">
              <a:defRPr sz="1300"/>
            </a:lvl1pPr>
          </a:lstStyle>
          <a:p>
            <a:endParaRPr lang="id-ID"/>
          </a:p>
        </p:txBody>
      </p:sp>
      <p:sp>
        <p:nvSpPr>
          <p:cNvPr id="7" name="Slide Number Placeholder 6"/>
          <p:cNvSpPr>
            <a:spLocks noGrp="1"/>
          </p:cNvSpPr>
          <p:nvPr>
            <p:ph type="sldNum" sz="quarter" idx="5"/>
          </p:nvPr>
        </p:nvSpPr>
        <p:spPr>
          <a:xfrm>
            <a:off x="3901698" y="9517547"/>
            <a:ext cx="2984871" cy="502754"/>
          </a:xfrm>
          <a:prstGeom prst="rect">
            <a:avLst/>
          </a:prstGeom>
        </p:spPr>
        <p:txBody>
          <a:bodyPr vert="horz" lIns="96616" tIns="48308" rIns="96616" bIns="48308" rtlCol="0" anchor="b"/>
          <a:lstStyle>
            <a:lvl1pPr algn="r">
              <a:defRPr sz="1300"/>
            </a:lvl1pPr>
          </a:lstStyle>
          <a:p>
            <a:fld id="{B83B264D-02AE-4754-85FD-0AA9C78BD1B7}" type="slidenum">
              <a:rPr lang="id-ID" smtClean="0"/>
              <a:t>‹#›</a:t>
            </a:fld>
            <a:endParaRPr lang="id-ID"/>
          </a:p>
        </p:txBody>
      </p:sp>
    </p:spTree>
    <p:extLst>
      <p:ext uri="{BB962C8B-B14F-4D97-AF65-F5344CB8AC3E}">
        <p14:creationId xmlns:p14="http://schemas.microsoft.com/office/powerpoint/2010/main" val="37881834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panritaslide.com/template-ppt-tematik/"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baseline="0" dirty="0"/>
          </a:p>
        </p:txBody>
      </p:sp>
      <p:sp>
        <p:nvSpPr>
          <p:cNvPr id="4" name="Slide Number Placeholder 3"/>
          <p:cNvSpPr>
            <a:spLocks noGrp="1"/>
          </p:cNvSpPr>
          <p:nvPr>
            <p:ph type="sldNum" sz="quarter" idx="10"/>
          </p:nvPr>
        </p:nvSpPr>
        <p:spPr/>
        <p:txBody>
          <a:bodyPr/>
          <a:lstStyle/>
          <a:p>
            <a:fld id="{21E9F05F-3FB3-4628-9A59-B1B6D9BE9E21}" type="slidenum">
              <a:rPr lang="id-ID" smtClean="0"/>
              <a:t>1</a:t>
            </a:fld>
            <a:endParaRPr lang="id-ID"/>
          </a:p>
        </p:txBody>
      </p:sp>
    </p:spTree>
    <p:extLst>
      <p:ext uri="{BB962C8B-B14F-4D97-AF65-F5344CB8AC3E}">
        <p14:creationId xmlns:p14="http://schemas.microsoft.com/office/powerpoint/2010/main" val="1857442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A0D5E-4B26-A281-CC59-C48EE01731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C90729-30B4-84AF-8C37-3E2037318A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F01536-ECAE-930C-D0F8-A4BB8797CC65}"/>
              </a:ext>
            </a:extLst>
          </p:cNvPr>
          <p:cNvSpPr>
            <a:spLocks noGrp="1"/>
          </p:cNvSpPr>
          <p:nvPr>
            <p:ph type="body" idx="1"/>
          </p:nvPr>
        </p:nvSpPr>
        <p:spPr/>
        <p:txBody>
          <a:bodyPr/>
          <a:lstStyle/>
          <a:p>
            <a:endParaRPr lang="id-ID" dirty="0"/>
          </a:p>
        </p:txBody>
      </p:sp>
      <p:sp>
        <p:nvSpPr>
          <p:cNvPr id="4" name="Slide Number Placeholder 3">
            <a:extLst>
              <a:ext uri="{FF2B5EF4-FFF2-40B4-BE49-F238E27FC236}">
                <a16:creationId xmlns:a16="http://schemas.microsoft.com/office/drawing/2014/main" id="{314BF5BE-8211-01C9-D7A8-DDC16989DFF0}"/>
              </a:ext>
            </a:extLst>
          </p:cNvPr>
          <p:cNvSpPr>
            <a:spLocks noGrp="1"/>
          </p:cNvSpPr>
          <p:nvPr>
            <p:ph type="sldNum" sz="quarter" idx="10"/>
          </p:nvPr>
        </p:nvSpPr>
        <p:spPr/>
        <p:txBody>
          <a:bodyPr/>
          <a:lstStyle/>
          <a:p>
            <a:fld id="{B83B264D-02AE-4754-85FD-0AA9C78BD1B7}" type="slidenum">
              <a:rPr lang="id-ID" smtClean="0"/>
              <a:t>11</a:t>
            </a:fld>
            <a:endParaRPr lang="id-ID"/>
          </a:p>
        </p:txBody>
      </p:sp>
    </p:spTree>
    <p:extLst>
      <p:ext uri="{BB962C8B-B14F-4D97-AF65-F5344CB8AC3E}">
        <p14:creationId xmlns:p14="http://schemas.microsoft.com/office/powerpoint/2010/main" val="16398495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74AB2E-4BBA-EDE0-844C-CE33C4EFB1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E0593F-1156-424C-0534-0626F41C42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F40DCB-8534-CAF3-3DA4-36930627DCCB}"/>
              </a:ext>
            </a:extLst>
          </p:cNvPr>
          <p:cNvSpPr>
            <a:spLocks noGrp="1"/>
          </p:cNvSpPr>
          <p:nvPr>
            <p:ph type="body" idx="1"/>
          </p:nvPr>
        </p:nvSpPr>
        <p:spPr/>
        <p:txBody>
          <a:bodyPr/>
          <a:lstStyle/>
          <a:p>
            <a:endParaRPr lang="id-ID" dirty="0"/>
          </a:p>
        </p:txBody>
      </p:sp>
      <p:sp>
        <p:nvSpPr>
          <p:cNvPr id="4" name="Slide Number Placeholder 3">
            <a:extLst>
              <a:ext uri="{FF2B5EF4-FFF2-40B4-BE49-F238E27FC236}">
                <a16:creationId xmlns:a16="http://schemas.microsoft.com/office/drawing/2014/main" id="{1D325E5B-9EDF-1C9A-F905-0F5A0FAB4905}"/>
              </a:ext>
            </a:extLst>
          </p:cNvPr>
          <p:cNvSpPr>
            <a:spLocks noGrp="1"/>
          </p:cNvSpPr>
          <p:nvPr>
            <p:ph type="sldNum" sz="quarter" idx="10"/>
          </p:nvPr>
        </p:nvSpPr>
        <p:spPr/>
        <p:txBody>
          <a:bodyPr/>
          <a:lstStyle/>
          <a:p>
            <a:fld id="{B83B264D-02AE-4754-85FD-0AA9C78BD1B7}" type="slidenum">
              <a:rPr lang="id-ID" smtClean="0"/>
              <a:t>12</a:t>
            </a:fld>
            <a:endParaRPr lang="id-ID"/>
          </a:p>
        </p:txBody>
      </p:sp>
    </p:spTree>
    <p:extLst>
      <p:ext uri="{BB962C8B-B14F-4D97-AF65-F5344CB8AC3E}">
        <p14:creationId xmlns:p14="http://schemas.microsoft.com/office/powerpoint/2010/main" val="39302698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r>
              <a:rPr lang="id-ID" baseline="0" dirty="0"/>
              <a:t>Lebih banyak template slide sejenis ini dapat Anda dapatkan di &gt;&gt; </a:t>
            </a:r>
            <a:r>
              <a:rPr lang="id-ID" dirty="0">
                <a:hlinkClick r:id="rId3"/>
              </a:rPr>
              <a:t>http://www.panritaslide.com/template-ppt-tematik/</a:t>
            </a:r>
            <a:endParaRPr lang="id-ID" dirty="0"/>
          </a:p>
        </p:txBody>
      </p:sp>
      <p:sp>
        <p:nvSpPr>
          <p:cNvPr id="4" name="Slide Number Placeholder 3"/>
          <p:cNvSpPr>
            <a:spLocks noGrp="1"/>
          </p:cNvSpPr>
          <p:nvPr>
            <p:ph type="sldNum" sz="quarter" idx="10"/>
          </p:nvPr>
        </p:nvSpPr>
        <p:spPr/>
        <p:txBody>
          <a:bodyPr/>
          <a:lstStyle/>
          <a:p>
            <a:fld id="{B83B264D-02AE-4754-85FD-0AA9C78BD1B7}" type="slidenum">
              <a:rPr lang="id-ID" smtClean="0"/>
              <a:t>25</a:t>
            </a:fld>
            <a:endParaRPr lang="id-ID"/>
          </a:p>
        </p:txBody>
      </p:sp>
    </p:spTree>
    <p:extLst>
      <p:ext uri="{BB962C8B-B14F-4D97-AF65-F5344CB8AC3E}">
        <p14:creationId xmlns:p14="http://schemas.microsoft.com/office/powerpoint/2010/main" val="1819712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endParaRPr lang="id-ID" dirty="0"/>
          </a:p>
          <a:p>
            <a:endParaRPr lang="id-ID" dirty="0"/>
          </a:p>
        </p:txBody>
      </p:sp>
      <p:sp>
        <p:nvSpPr>
          <p:cNvPr id="4" name="Slide Number Placeholder 3"/>
          <p:cNvSpPr>
            <a:spLocks noGrp="1"/>
          </p:cNvSpPr>
          <p:nvPr>
            <p:ph type="sldNum" sz="quarter" idx="10"/>
          </p:nvPr>
        </p:nvSpPr>
        <p:spPr/>
        <p:txBody>
          <a:bodyPr/>
          <a:lstStyle/>
          <a:p>
            <a:fld id="{B83B264D-02AE-4754-85FD-0AA9C78BD1B7}" type="slidenum">
              <a:rPr lang="id-ID" smtClean="0"/>
              <a:t>2</a:t>
            </a:fld>
            <a:endParaRPr lang="id-ID"/>
          </a:p>
        </p:txBody>
      </p:sp>
    </p:spTree>
    <p:extLst>
      <p:ext uri="{BB962C8B-B14F-4D97-AF65-F5344CB8AC3E}">
        <p14:creationId xmlns:p14="http://schemas.microsoft.com/office/powerpoint/2010/main" val="1223935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endParaRPr lang="id-ID" dirty="0"/>
          </a:p>
        </p:txBody>
      </p:sp>
      <p:sp>
        <p:nvSpPr>
          <p:cNvPr id="4" name="Slide Number Placeholder 3"/>
          <p:cNvSpPr>
            <a:spLocks noGrp="1"/>
          </p:cNvSpPr>
          <p:nvPr>
            <p:ph type="sldNum" sz="quarter" idx="10"/>
          </p:nvPr>
        </p:nvSpPr>
        <p:spPr/>
        <p:txBody>
          <a:bodyPr/>
          <a:lstStyle/>
          <a:p>
            <a:fld id="{B83B264D-02AE-4754-85FD-0AA9C78BD1B7}" type="slidenum">
              <a:rPr lang="id-ID" smtClean="0"/>
              <a:t>3</a:t>
            </a:fld>
            <a:endParaRPr lang="id-ID"/>
          </a:p>
        </p:txBody>
      </p:sp>
    </p:spTree>
    <p:extLst>
      <p:ext uri="{BB962C8B-B14F-4D97-AF65-F5344CB8AC3E}">
        <p14:creationId xmlns:p14="http://schemas.microsoft.com/office/powerpoint/2010/main" val="980176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p19:notes"/>
          <p:cNvSpPr txBox="1">
            <a:spLocks noGrp="1"/>
          </p:cNvSpPr>
          <p:nvPr>
            <p:ph type="body" idx="1"/>
          </p:nvPr>
        </p:nvSpPr>
        <p:spPr>
          <a:xfrm>
            <a:off x="688817" y="4822269"/>
            <a:ext cx="5510530" cy="3945493"/>
          </a:xfrm>
          <a:prstGeom prst="rect">
            <a:avLst/>
          </a:prstGeom>
        </p:spPr>
        <p:txBody>
          <a:bodyPr spcFirstLastPara="1" wrap="square" lIns="96600" tIns="48287" rIns="96600" bIns="48287" anchor="t" anchorCtr="0">
            <a:noAutofit/>
          </a:bodyPr>
          <a:lstStyle/>
          <a:p>
            <a:endParaRPr/>
          </a:p>
        </p:txBody>
      </p:sp>
      <p:sp>
        <p:nvSpPr>
          <p:cNvPr id="851" name="Google Shape;851;p19: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296868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dirty="0"/>
          </a:p>
        </p:txBody>
      </p:sp>
      <p:sp>
        <p:nvSpPr>
          <p:cNvPr id="4" name="Slide Number Placeholder 3"/>
          <p:cNvSpPr>
            <a:spLocks noGrp="1"/>
          </p:cNvSpPr>
          <p:nvPr>
            <p:ph type="sldNum" sz="quarter" idx="10"/>
          </p:nvPr>
        </p:nvSpPr>
        <p:spPr/>
        <p:txBody>
          <a:bodyPr/>
          <a:lstStyle/>
          <a:p>
            <a:fld id="{B83B264D-02AE-4754-85FD-0AA9C78BD1B7}" type="slidenum">
              <a:rPr lang="id-ID" smtClean="0"/>
              <a:t>6</a:t>
            </a:fld>
            <a:endParaRPr lang="id-ID"/>
          </a:p>
        </p:txBody>
      </p:sp>
    </p:spTree>
    <p:extLst>
      <p:ext uri="{BB962C8B-B14F-4D97-AF65-F5344CB8AC3E}">
        <p14:creationId xmlns:p14="http://schemas.microsoft.com/office/powerpoint/2010/main" val="30758129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CE591B-C3A1-67B6-05EF-8A7C8E3D43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F611BC-3C24-F724-B877-EC127F3C11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823C14-6B8F-B656-7645-B2749625C3CD}"/>
              </a:ext>
            </a:extLst>
          </p:cNvPr>
          <p:cNvSpPr>
            <a:spLocks noGrp="1"/>
          </p:cNvSpPr>
          <p:nvPr>
            <p:ph type="body" idx="1"/>
          </p:nvPr>
        </p:nvSpPr>
        <p:spPr/>
        <p:txBody>
          <a:bodyPr/>
          <a:lstStyle/>
          <a:p>
            <a:endParaRPr lang="id-ID" dirty="0"/>
          </a:p>
        </p:txBody>
      </p:sp>
      <p:sp>
        <p:nvSpPr>
          <p:cNvPr id="4" name="Slide Number Placeholder 3">
            <a:extLst>
              <a:ext uri="{FF2B5EF4-FFF2-40B4-BE49-F238E27FC236}">
                <a16:creationId xmlns:a16="http://schemas.microsoft.com/office/drawing/2014/main" id="{D751A469-D94C-63B4-93B1-E147ACC7C502}"/>
              </a:ext>
            </a:extLst>
          </p:cNvPr>
          <p:cNvSpPr>
            <a:spLocks noGrp="1"/>
          </p:cNvSpPr>
          <p:nvPr>
            <p:ph type="sldNum" sz="quarter" idx="10"/>
          </p:nvPr>
        </p:nvSpPr>
        <p:spPr/>
        <p:txBody>
          <a:bodyPr/>
          <a:lstStyle/>
          <a:p>
            <a:fld id="{B83B264D-02AE-4754-85FD-0AA9C78BD1B7}" type="slidenum">
              <a:rPr lang="id-ID" smtClean="0"/>
              <a:t>7</a:t>
            </a:fld>
            <a:endParaRPr lang="id-ID"/>
          </a:p>
        </p:txBody>
      </p:sp>
    </p:spTree>
    <p:extLst>
      <p:ext uri="{BB962C8B-B14F-4D97-AF65-F5344CB8AC3E}">
        <p14:creationId xmlns:p14="http://schemas.microsoft.com/office/powerpoint/2010/main" val="1517211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41060F-14D8-B12F-B5B0-D8EFCB8D43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7E5BC1-8462-EBB6-10D3-C0D4BB45C2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D9463D-D7A6-6989-D28F-B73EE246B2E8}"/>
              </a:ext>
            </a:extLst>
          </p:cNvPr>
          <p:cNvSpPr>
            <a:spLocks noGrp="1"/>
          </p:cNvSpPr>
          <p:nvPr>
            <p:ph type="body" idx="1"/>
          </p:nvPr>
        </p:nvSpPr>
        <p:spPr/>
        <p:txBody>
          <a:bodyPr/>
          <a:lstStyle/>
          <a:p>
            <a:endParaRPr lang="id-ID" dirty="0"/>
          </a:p>
        </p:txBody>
      </p:sp>
      <p:sp>
        <p:nvSpPr>
          <p:cNvPr id="4" name="Slide Number Placeholder 3">
            <a:extLst>
              <a:ext uri="{FF2B5EF4-FFF2-40B4-BE49-F238E27FC236}">
                <a16:creationId xmlns:a16="http://schemas.microsoft.com/office/drawing/2014/main" id="{EA44B351-8D84-A900-5B9F-35E3E7E32B4C}"/>
              </a:ext>
            </a:extLst>
          </p:cNvPr>
          <p:cNvSpPr>
            <a:spLocks noGrp="1"/>
          </p:cNvSpPr>
          <p:nvPr>
            <p:ph type="sldNum" sz="quarter" idx="10"/>
          </p:nvPr>
        </p:nvSpPr>
        <p:spPr/>
        <p:txBody>
          <a:bodyPr/>
          <a:lstStyle/>
          <a:p>
            <a:fld id="{B83B264D-02AE-4754-85FD-0AA9C78BD1B7}" type="slidenum">
              <a:rPr lang="id-ID" smtClean="0"/>
              <a:t>8</a:t>
            </a:fld>
            <a:endParaRPr lang="id-ID"/>
          </a:p>
        </p:txBody>
      </p:sp>
    </p:spTree>
    <p:extLst>
      <p:ext uri="{BB962C8B-B14F-4D97-AF65-F5344CB8AC3E}">
        <p14:creationId xmlns:p14="http://schemas.microsoft.com/office/powerpoint/2010/main" val="854132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4E7796-EE62-CD4E-F115-04B1CCE265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7C5B9D-7782-6699-2EE8-CDA86CA915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D223C0-F611-7276-6626-7B6E15D5FEA6}"/>
              </a:ext>
            </a:extLst>
          </p:cNvPr>
          <p:cNvSpPr>
            <a:spLocks noGrp="1"/>
          </p:cNvSpPr>
          <p:nvPr>
            <p:ph type="body" idx="1"/>
          </p:nvPr>
        </p:nvSpPr>
        <p:spPr/>
        <p:txBody>
          <a:bodyPr/>
          <a:lstStyle/>
          <a:p>
            <a:endParaRPr lang="id-ID" dirty="0"/>
          </a:p>
        </p:txBody>
      </p:sp>
      <p:sp>
        <p:nvSpPr>
          <p:cNvPr id="4" name="Slide Number Placeholder 3">
            <a:extLst>
              <a:ext uri="{FF2B5EF4-FFF2-40B4-BE49-F238E27FC236}">
                <a16:creationId xmlns:a16="http://schemas.microsoft.com/office/drawing/2014/main" id="{456A1810-14A5-5651-B067-020A2A09B9B7}"/>
              </a:ext>
            </a:extLst>
          </p:cNvPr>
          <p:cNvSpPr>
            <a:spLocks noGrp="1"/>
          </p:cNvSpPr>
          <p:nvPr>
            <p:ph type="sldNum" sz="quarter" idx="10"/>
          </p:nvPr>
        </p:nvSpPr>
        <p:spPr/>
        <p:txBody>
          <a:bodyPr/>
          <a:lstStyle/>
          <a:p>
            <a:fld id="{B83B264D-02AE-4754-85FD-0AA9C78BD1B7}" type="slidenum">
              <a:rPr lang="id-ID" smtClean="0"/>
              <a:t>9</a:t>
            </a:fld>
            <a:endParaRPr lang="id-ID"/>
          </a:p>
        </p:txBody>
      </p:sp>
    </p:spTree>
    <p:extLst>
      <p:ext uri="{BB962C8B-B14F-4D97-AF65-F5344CB8AC3E}">
        <p14:creationId xmlns:p14="http://schemas.microsoft.com/office/powerpoint/2010/main" val="36770871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DFFF0-345C-192B-7C6A-4BE3608BBC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097B85-4C20-76E4-0A11-935517A1A7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C236D5-60D8-DFA6-278F-2C518534582E}"/>
              </a:ext>
            </a:extLst>
          </p:cNvPr>
          <p:cNvSpPr>
            <a:spLocks noGrp="1"/>
          </p:cNvSpPr>
          <p:nvPr>
            <p:ph type="body" idx="1"/>
          </p:nvPr>
        </p:nvSpPr>
        <p:spPr/>
        <p:txBody>
          <a:bodyPr/>
          <a:lstStyle/>
          <a:p>
            <a:endParaRPr lang="id-ID" dirty="0"/>
          </a:p>
        </p:txBody>
      </p:sp>
      <p:sp>
        <p:nvSpPr>
          <p:cNvPr id="4" name="Slide Number Placeholder 3">
            <a:extLst>
              <a:ext uri="{FF2B5EF4-FFF2-40B4-BE49-F238E27FC236}">
                <a16:creationId xmlns:a16="http://schemas.microsoft.com/office/drawing/2014/main" id="{4E630EDB-98C7-0258-1219-9FEEE299F26E}"/>
              </a:ext>
            </a:extLst>
          </p:cNvPr>
          <p:cNvSpPr>
            <a:spLocks noGrp="1"/>
          </p:cNvSpPr>
          <p:nvPr>
            <p:ph type="sldNum" sz="quarter" idx="10"/>
          </p:nvPr>
        </p:nvSpPr>
        <p:spPr/>
        <p:txBody>
          <a:bodyPr/>
          <a:lstStyle/>
          <a:p>
            <a:fld id="{B83B264D-02AE-4754-85FD-0AA9C78BD1B7}" type="slidenum">
              <a:rPr lang="id-ID" smtClean="0"/>
              <a:t>10</a:t>
            </a:fld>
            <a:endParaRPr lang="id-ID"/>
          </a:p>
        </p:txBody>
      </p:sp>
    </p:spTree>
    <p:extLst>
      <p:ext uri="{BB962C8B-B14F-4D97-AF65-F5344CB8AC3E}">
        <p14:creationId xmlns:p14="http://schemas.microsoft.com/office/powerpoint/2010/main" val="13544764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5392A5A-DA15-4CD6-909B-E488CE67F867}" type="datetimeFigureOut">
              <a:rPr lang="en-US" smtClean="0"/>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846A15-1F75-4E49-B143-90C7DEB9C8B6}" type="slidenum">
              <a:rPr lang="en-US" smtClean="0"/>
              <a:t>‹#›</a:t>
            </a:fld>
            <a:endParaRPr lang="en-US"/>
          </a:p>
        </p:txBody>
      </p:sp>
    </p:spTree>
    <p:extLst>
      <p:ext uri="{BB962C8B-B14F-4D97-AF65-F5344CB8AC3E}">
        <p14:creationId xmlns:p14="http://schemas.microsoft.com/office/powerpoint/2010/main" val="2233768919"/>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392A5A-DA15-4CD6-909B-E488CE67F867}" type="datetimeFigureOut">
              <a:rPr lang="en-US" smtClean="0"/>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846A15-1F75-4E49-B143-90C7DEB9C8B6}" type="slidenum">
              <a:rPr lang="en-US" smtClean="0"/>
              <a:t>‹#›</a:t>
            </a:fld>
            <a:endParaRPr lang="en-US"/>
          </a:p>
        </p:txBody>
      </p:sp>
    </p:spTree>
    <p:extLst>
      <p:ext uri="{BB962C8B-B14F-4D97-AF65-F5344CB8AC3E}">
        <p14:creationId xmlns:p14="http://schemas.microsoft.com/office/powerpoint/2010/main" val="458565933"/>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392A5A-DA15-4CD6-909B-E488CE67F867}" type="datetimeFigureOut">
              <a:rPr lang="en-US" smtClean="0"/>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846A15-1F75-4E49-B143-90C7DEB9C8B6}" type="slidenum">
              <a:rPr lang="en-US" smtClean="0"/>
              <a:t>‹#›</a:t>
            </a:fld>
            <a:endParaRPr lang="en-US"/>
          </a:p>
        </p:txBody>
      </p:sp>
    </p:spTree>
    <p:extLst>
      <p:ext uri="{BB962C8B-B14F-4D97-AF65-F5344CB8AC3E}">
        <p14:creationId xmlns:p14="http://schemas.microsoft.com/office/powerpoint/2010/main" val="1513655457"/>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Meet our team">
    <p:spTree>
      <p:nvGrpSpPr>
        <p:cNvPr id="1" name=""/>
        <p:cNvGrpSpPr/>
        <p:nvPr/>
      </p:nvGrpSpPr>
      <p:grpSpPr>
        <a:xfrm>
          <a:off x="0" y="0"/>
          <a:ext cx="0" cy="0"/>
          <a:chOff x="0" y="0"/>
          <a:chExt cx="0" cy="0"/>
        </a:xfrm>
      </p:grpSpPr>
      <p:sp>
        <p:nvSpPr>
          <p:cNvPr id="21" name="Picture Placeholder 20"/>
          <p:cNvSpPr>
            <a:spLocks noGrp="1"/>
          </p:cNvSpPr>
          <p:nvPr>
            <p:ph type="pic" sz="quarter" idx="11"/>
          </p:nvPr>
        </p:nvSpPr>
        <p:spPr>
          <a:xfrm>
            <a:off x="2069546" y="2898440"/>
            <a:ext cx="2432729" cy="2432719"/>
          </a:xfrm>
          <a:custGeom>
            <a:avLst/>
            <a:gdLst>
              <a:gd name="connsiteX0" fmla="*/ 1216365 w 2432729"/>
              <a:gd name="connsiteY0" fmla="*/ 0 h 2432719"/>
              <a:gd name="connsiteX1" fmla="*/ 2432729 w 2432729"/>
              <a:gd name="connsiteY1" fmla="*/ 1216360 h 2432719"/>
              <a:gd name="connsiteX2" fmla="*/ 1216365 w 2432729"/>
              <a:gd name="connsiteY2" fmla="*/ 2432719 h 2432719"/>
              <a:gd name="connsiteX3" fmla="*/ 0 w 2432729"/>
              <a:gd name="connsiteY3" fmla="*/ 1216360 h 2432719"/>
              <a:gd name="connsiteX4" fmla="*/ 1216365 w 2432729"/>
              <a:gd name="connsiteY4" fmla="*/ 0 h 2432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729" h="2432719">
                <a:moveTo>
                  <a:pt x="1216365" y="0"/>
                </a:moveTo>
                <a:cubicBezTo>
                  <a:pt x="1888144" y="0"/>
                  <a:pt x="2432729" y="544583"/>
                  <a:pt x="2432729" y="1216360"/>
                </a:cubicBezTo>
                <a:cubicBezTo>
                  <a:pt x="2432729" y="1888136"/>
                  <a:pt x="1888144" y="2432719"/>
                  <a:pt x="1216365" y="2432719"/>
                </a:cubicBezTo>
                <a:cubicBezTo>
                  <a:pt x="544585" y="2432719"/>
                  <a:pt x="0" y="1888136"/>
                  <a:pt x="0" y="1216360"/>
                </a:cubicBezTo>
                <a:cubicBezTo>
                  <a:pt x="0" y="544583"/>
                  <a:pt x="544585" y="0"/>
                  <a:pt x="1216365" y="0"/>
                </a:cubicBezTo>
                <a:close/>
              </a:path>
            </a:pathLst>
          </a:custGeom>
          <a:effectLst>
            <a:outerShdw blurRad="63500" sx="102000" sy="102000" algn="ctr" rotWithShape="0">
              <a:prstClr val="black">
                <a:alpha val="40000"/>
              </a:prstClr>
            </a:outerShdw>
          </a:effectLst>
        </p:spPr>
        <p:txBody>
          <a:bodyPr wrap="square">
            <a:noAutofit/>
          </a:bodyPr>
          <a:lstStyle/>
          <a:p>
            <a:endParaRPr lang="id-ID"/>
          </a:p>
        </p:txBody>
      </p:sp>
      <p:sp>
        <p:nvSpPr>
          <p:cNvPr id="36" name="Freeform 35"/>
          <p:cNvSpPr>
            <a:spLocks noChangeAspect="1"/>
          </p:cNvSpPr>
          <p:nvPr userDrawn="1"/>
        </p:nvSpPr>
        <p:spPr>
          <a:xfrm>
            <a:off x="1145099" y="1972799"/>
            <a:ext cx="4281621" cy="4284000"/>
          </a:xfrm>
          <a:custGeom>
            <a:avLst/>
            <a:gdLst>
              <a:gd name="connsiteX0" fmla="*/ 3056822 w 4281621"/>
              <a:gd name="connsiteY0" fmla="*/ 3136942 h 4284000"/>
              <a:gd name="connsiteX1" fmla="*/ 3574475 w 4281621"/>
              <a:gd name="connsiteY1" fmla="*/ 3731285 h 4284000"/>
              <a:gd name="connsiteX2" fmla="*/ 3504511 w 4281621"/>
              <a:gd name="connsiteY2" fmla="*/ 3794872 h 4284000"/>
              <a:gd name="connsiteX3" fmla="*/ 3349173 w 4281621"/>
              <a:gd name="connsiteY3" fmla="*/ 3911031 h 4284000"/>
              <a:gd name="connsiteX4" fmla="*/ 3295661 w 4281621"/>
              <a:gd name="connsiteY4" fmla="*/ 3944882 h 4284000"/>
              <a:gd name="connsiteX5" fmla="*/ 3183207 w 4281621"/>
              <a:gd name="connsiteY5" fmla="*/ 4013199 h 4284000"/>
              <a:gd name="connsiteX6" fmla="*/ 3116463 w 4281621"/>
              <a:gd name="connsiteY6" fmla="*/ 4047892 h 4284000"/>
              <a:gd name="connsiteX7" fmla="*/ 3007218 w 4281621"/>
              <a:gd name="connsiteY7" fmla="*/ 4100519 h 4284000"/>
              <a:gd name="connsiteX8" fmla="*/ 2933904 w 4281621"/>
              <a:gd name="connsiteY8" fmla="*/ 4130992 h 4284000"/>
              <a:gd name="connsiteX9" fmla="*/ 2821510 w 4281621"/>
              <a:gd name="connsiteY9" fmla="*/ 4172129 h 4284000"/>
              <a:gd name="connsiteX10" fmla="*/ 2745068 w 4281621"/>
              <a:gd name="connsiteY10" fmla="*/ 4196416 h 4284000"/>
              <a:gd name="connsiteX11" fmla="*/ 2625502 w 4281621"/>
              <a:gd name="connsiteY11" fmla="*/ 4227160 h 4284000"/>
              <a:gd name="connsiteX12" fmla="*/ 2549789 w 4281621"/>
              <a:gd name="connsiteY12" fmla="*/ 4244130 h 4284000"/>
              <a:gd name="connsiteX13" fmla="*/ 2414745 w 4281621"/>
              <a:gd name="connsiteY13" fmla="*/ 4264740 h 4284000"/>
              <a:gd name="connsiteX14" fmla="*/ 2348538 w 4281621"/>
              <a:gd name="connsiteY14" fmla="*/ 4273571 h 4284000"/>
              <a:gd name="connsiteX15" fmla="*/ 2142000 w 4281621"/>
              <a:gd name="connsiteY15" fmla="*/ 4284000 h 4284000"/>
              <a:gd name="connsiteX16" fmla="*/ 1935462 w 4281621"/>
              <a:gd name="connsiteY16" fmla="*/ 4273571 h 4284000"/>
              <a:gd name="connsiteX17" fmla="*/ 1869256 w 4281621"/>
              <a:gd name="connsiteY17" fmla="*/ 4264740 h 4284000"/>
              <a:gd name="connsiteX18" fmla="*/ 1734211 w 4281621"/>
              <a:gd name="connsiteY18" fmla="*/ 4244130 h 4284000"/>
              <a:gd name="connsiteX19" fmla="*/ 1658498 w 4281621"/>
              <a:gd name="connsiteY19" fmla="*/ 4227160 h 4284000"/>
              <a:gd name="connsiteX20" fmla="*/ 1538932 w 4281621"/>
              <a:gd name="connsiteY20" fmla="*/ 4196416 h 4284000"/>
              <a:gd name="connsiteX21" fmla="*/ 1462490 w 4281621"/>
              <a:gd name="connsiteY21" fmla="*/ 4172129 h 4284000"/>
              <a:gd name="connsiteX22" fmla="*/ 1350097 w 4281621"/>
              <a:gd name="connsiteY22" fmla="*/ 4130992 h 4284000"/>
              <a:gd name="connsiteX23" fmla="*/ 1276783 w 4281621"/>
              <a:gd name="connsiteY23" fmla="*/ 4100519 h 4284000"/>
              <a:gd name="connsiteX24" fmla="*/ 1167537 w 4281621"/>
              <a:gd name="connsiteY24" fmla="*/ 4047892 h 4284000"/>
              <a:gd name="connsiteX25" fmla="*/ 1100793 w 4281621"/>
              <a:gd name="connsiteY25" fmla="*/ 4013199 h 4284000"/>
              <a:gd name="connsiteX26" fmla="*/ 988341 w 4281621"/>
              <a:gd name="connsiteY26" fmla="*/ 3944883 h 4284000"/>
              <a:gd name="connsiteX27" fmla="*/ 934827 w 4281621"/>
              <a:gd name="connsiteY27" fmla="*/ 3911031 h 4284000"/>
              <a:gd name="connsiteX28" fmla="*/ 779489 w 4281621"/>
              <a:gd name="connsiteY28" fmla="*/ 3794872 h 4284000"/>
              <a:gd name="connsiteX29" fmla="*/ 753164 w 4281621"/>
              <a:gd name="connsiteY29" fmla="*/ 3770946 h 4284000"/>
              <a:gd name="connsiteX30" fmla="*/ 1267675 w 4281621"/>
              <a:gd name="connsiteY30" fmla="*/ 3173747 h 4284000"/>
              <a:gd name="connsiteX31" fmla="*/ 1283275 w 4281621"/>
              <a:gd name="connsiteY31" fmla="*/ 3187926 h 4284000"/>
              <a:gd name="connsiteX32" fmla="*/ 2142000 w 4281621"/>
              <a:gd name="connsiteY32" fmla="*/ 3496200 h 4284000"/>
              <a:gd name="connsiteX33" fmla="*/ 3000725 w 4281621"/>
              <a:gd name="connsiteY33" fmla="*/ 3187926 h 4284000"/>
              <a:gd name="connsiteX34" fmla="*/ 4212667 w 4281621"/>
              <a:gd name="connsiteY34" fmla="*/ 1602135 h 4284000"/>
              <a:gd name="connsiteX35" fmla="*/ 4224970 w 4281621"/>
              <a:gd name="connsiteY35" fmla="*/ 1649984 h 4284000"/>
              <a:gd name="connsiteX36" fmla="*/ 4241449 w 4281621"/>
              <a:gd name="connsiteY36" fmla="*/ 1716648 h 4284000"/>
              <a:gd name="connsiteX37" fmla="*/ 4272937 w 4281621"/>
              <a:gd name="connsiteY37" fmla="*/ 1922967 h 4284000"/>
              <a:gd name="connsiteX38" fmla="*/ 4272941 w 4281621"/>
              <a:gd name="connsiteY38" fmla="*/ 1922993 h 4284000"/>
              <a:gd name="connsiteX39" fmla="*/ 4273839 w 4281621"/>
              <a:gd name="connsiteY39" fmla="*/ 1940763 h 4284000"/>
              <a:gd name="connsiteX40" fmla="*/ 4281621 w 4281621"/>
              <a:gd name="connsiteY40" fmla="*/ 2094875 h 4284000"/>
              <a:gd name="connsiteX41" fmla="*/ 3490550 w 4281621"/>
              <a:gd name="connsiteY41" fmla="*/ 2117477 h 4284000"/>
              <a:gd name="connsiteX42" fmla="*/ 3485030 w 4281621"/>
              <a:gd name="connsiteY42" fmla="*/ 2008171 h 4284000"/>
              <a:gd name="connsiteX43" fmla="*/ 3466234 w 4281621"/>
              <a:gd name="connsiteY43" fmla="*/ 1882377 h 4284000"/>
              <a:gd name="connsiteX44" fmla="*/ 3443557 w 4281621"/>
              <a:gd name="connsiteY44" fmla="*/ 1790642 h 4284000"/>
              <a:gd name="connsiteX45" fmla="*/ 2142000 w 4281621"/>
              <a:gd name="connsiteY45" fmla="*/ 0 h 4284000"/>
              <a:gd name="connsiteX46" fmla="*/ 2340025 w 4281621"/>
              <a:gd name="connsiteY46" fmla="*/ 10000 h 4284000"/>
              <a:gd name="connsiteX47" fmla="*/ 2398561 w 4281621"/>
              <a:gd name="connsiteY47" fmla="*/ 16791 h 4284000"/>
              <a:gd name="connsiteX48" fmla="*/ 2538334 w 4281621"/>
              <a:gd name="connsiteY48" fmla="*/ 38122 h 4284000"/>
              <a:gd name="connsiteX49" fmla="*/ 2597381 w 4281621"/>
              <a:gd name="connsiteY49" fmla="*/ 49610 h 4284000"/>
              <a:gd name="connsiteX50" fmla="*/ 2758467 w 4281621"/>
              <a:gd name="connsiteY50" fmla="*/ 91030 h 4284000"/>
              <a:gd name="connsiteX51" fmla="*/ 2782967 w 4281621"/>
              <a:gd name="connsiteY51" fmla="*/ 97765 h 4284000"/>
              <a:gd name="connsiteX52" fmla="*/ 2960309 w 4281621"/>
              <a:gd name="connsiteY52" fmla="*/ 162673 h 4284000"/>
              <a:gd name="connsiteX53" fmla="*/ 3008919 w 4281621"/>
              <a:gd name="connsiteY53" fmla="*/ 184301 h 4284000"/>
              <a:gd name="connsiteX54" fmla="*/ 3133580 w 4281621"/>
              <a:gd name="connsiteY54" fmla="*/ 244353 h 4284000"/>
              <a:gd name="connsiteX55" fmla="*/ 3186106 w 4281621"/>
              <a:gd name="connsiteY55" fmla="*/ 272563 h 4284000"/>
              <a:gd name="connsiteX56" fmla="*/ 3313760 w 4281621"/>
              <a:gd name="connsiteY56" fmla="*/ 350114 h 4284000"/>
              <a:gd name="connsiteX57" fmla="*/ 3346208 w 4281621"/>
              <a:gd name="connsiteY57" fmla="*/ 370752 h 4284000"/>
              <a:gd name="connsiteX58" fmla="*/ 3494541 w 4281621"/>
              <a:gd name="connsiteY58" fmla="*/ 481673 h 4284000"/>
              <a:gd name="connsiteX59" fmla="*/ 3530282 w 4281621"/>
              <a:gd name="connsiteY59" fmla="*/ 512551 h 4284000"/>
              <a:gd name="connsiteX60" fmla="*/ 3634473 w 4281621"/>
              <a:gd name="connsiteY60" fmla="*/ 607246 h 4284000"/>
              <a:gd name="connsiteX61" fmla="*/ 3676598 w 4281621"/>
              <a:gd name="connsiteY61" fmla="*/ 649356 h 4284000"/>
              <a:gd name="connsiteX62" fmla="*/ 3771595 w 4281621"/>
              <a:gd name="connsiteY62" fmla="*/ 753879 h 4284000"/>
              <a:gd name="connsiteX63" fmla="*/ 3802133 w 4281621"/>
              <a:gd name="connsiteY63" fmla="*/ 789200 h 4284000"/>
              <a:gd name="connsiteX64" fmla="*/ 3913049 w 4281621"/>
              <a:gd name="connsiteY64" fmla="*/ 937526 h 4284000"/>
              <a:gd name="connsiteX65" fmla="*/ 3934149 w 4281621"/>
              <a:gd name="connsiteY65" fmla="*/ 970673 h 4284000"/>
              <a:gd name="connsiteX66" fmla="*/ 4011303 w 4281621"/>
              <a:gd name="connsiteY66" fmla="*/ 1097672 h 4284000"/>
              <a:gd name="connsiteX67" fmla="*/ 4039560 w 4281621"/>
              <a:gd name="connsiteY67" fmla="*/ 1150240 h 4284000"/>
              <a:gd name="connsiteX68" fmla="*/ 4099719 w 4281621"/>
              <a:gd name="connsiteY68" fmla="*/ 1275123 h 4284000"/>
              <a:gd name="connsiteX69" fmla="*/ 4121218 w 4281621"/>
              <a:gd name="connsiteY69" fmla="*/ 1323392 h 4284000"/>
              <a:gd name="connsiteX70" fmla="*/ 4164120 w 4281621"/>
              <a:gd name="connsiteY70" fmla="*/ 1440609 h 4284000"/>
              <a:gd name="connsiteX71" fmla="*/ 4185306 w 4281621"/>
              <a:gd name="connsiteY71" fmla="*/ 1501379 h 4284000"/>
              <a:gd name="connsiteX72" fmla="*/ 3422126 w 4281621"/>
              <a:gd name="connsiteY72" fmla="*/ 1720440 h 4284000"/>
              <a:gd name="connsiteX73" fmla="*/ 3395315 w 4281621"/>
              <a:gd name="connsiteY73" fmla="*/ 1643537 h 4284000"/>
              <a:gd name="connsiteX74" fmla="*/ 2142000 w 4281621"/>
              <a:gd name="connsiteY74" fmla="*/ 796200 h 4284000"/>
              <a:gd name="connsiteX75" fmla="*/ 792000 w 4281621"/>
              <a:gd name="connsiteY75" fmla="*/ 2146200 h 4284000"/>
              <a:gd name="connsiteX76" fmla="*/ 898090 w 4281621"/>
              <a:gd name="connsiteY76" fmla="*/ 2671681 h 4284000"/>
              <a:gd name="connsiteX77" fmla="*/ 927963 w 4281621"/>
              <a:gd name="connsiteY77" fmla="*/ 2733694 h 4284000"/>
              <a:gd name="connsiteX78" fmla="*/ 243934 w 4281621"/>
              <a:gd name="connsiteY78" fmla="*/ 3132710 h 4284000"/>
              <a:gd name="connsiteX79" fmla="*/ 191764 w 4281621"/>
              <a:gd name="connsiteY79" fmla="*/ 3024411 h 4284000"/>
              <a:gd name="connsiteX80" fmla="*/ 168329 w 4281621"/>
              <a:gd name="connsiteY80" fmla="*/ 2975763 h 4284000"/>
              <a:gd name="connsiteX81" fmla="*/ 96300 w 4281621"/>
              <a:gd name="connsiteY81" fmla="*/ 2778966 h 4284000"/>
              <a:gd name="connsiteX82" fmla="*/ 46444 w 4281621"/>
              <a:gd name="connsiteY82" fmla="*/ 2585067 h 4284000"/>
              <a:gd name="connsiteX83" fmla="*/ 43518 w 4281621"/>
              <a:gd name="connsiteY83" fmla="*/ 2573688 h 4284000"/>
              <a:gd name="connsiteX84" fmla="*/ 30874 w 4281621"/>
              <a:gd name="connsiteY84" fmla="*/ 2490843 h 4284000"/>
              <a:gd name="connsiteX85" fmla="*/ 11059 w 4281621"/>
              <a:gd name="connsiteY85" fmla="*/ 2361007 h 4284000"/>
              <a:gd name="connsiteX86" fmla="*/ 0 w 4281621"/>
              <a:gd name="connsiteY86" fmla="*/ 2142000 h 4284000"/>
              <a:gd name="connsiteX87" fmla="*/ 2142000 w 4281621"/>
              <a:gd name="connsiteY87" fmla="*/ 0 h 428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281621" h="4284000">
                <a:moveTo>
                  <a:pt x="3056822" y="3136942"/>
                </a:moveTo>
                <a:lnTo>
                  <a:pt x="3574475" y="3731285"/>
                </a:lnTo>
                <a:lnTo>
                  <a:pt x="3504511" y="3794872"/>
                </a:lnTo>
                <a:lnTo>
                  <a:pt x="3349173" y="3911031"/>
                </a:lnTo>
                <a:lnTo>
                  <a:pt x="3295661" y="3944882"/>
                </a:lnTo>
                <a:lnTo>
                  <a:pt x="3183207" y="4013199"/>
                </a:lnTo>
                <a:lnTo>
                  <a:pt x="3116463" y="4047892"/>
                </a:lnTo>
                <a:lnTo>
                  <a:pt x="3007218" y="4100519"/>
                </a:lnTo>
                <a:lnTo>
                  <a:pt x="2933904" y="4130992"/>
                </a:lnTo>
                <a:lnTo>
                  <a:pt x="2821510" y="4172129"/>
                </a:lnTo>
                <a:lnTo>
                  <a:pt x="2745068" y="4196416"/>
                </a:lnTo>
                <a:lnTo>
                  <a:pt x="2625502" y="4227160"/>
                </a:lnTo>
                <a:lnTo>
                  <a:pt x="2549789" y="4244130"/>
                </a:lnTo>
                <a:lnTo>
                  <a:pt x="2414745" y="4264740"/>
                </a:lnTo>
                <a:lnTo>
                  <a:pt x="2348538" y="4273571"/>
                </a:lnTo>
                <a:lnTo>
                  <a:pt x="2142000" y="4284000"/>
                </a:lnTo>
                <a:lnTo>
                  <a:pt x="1935462" y="4273571"/>
                </a:lnTo>
                <a:lnTo>
                  <a:pt x="1869256" y="4264740"/>
                </a:lnTo>
                <a:lnTo>
                  <a:pt x="1734211" y="4244130"/>
                </a:lnTo>
                <a:lnTo>
                  <a:pt x="1658498" y="4227160"/>
                </a:lnTo>
                <a:lnTo>
                  <a:pt x="1538932" y="4196416"/>
                </a:lnTo>
                <a:lnTo>
                  <a:pt x="1462490" y="4172129"/>
                </a:lnTo>
                <a:lnTo>
                  <a:pt x="1350097" y="4130992"/>
                </a:lnTo>
                <a:lnTo>
                  <a:pt x="1276783" y="4100519"/>
                </a:lnTo>
                <a:lnTo>
                  <a:pt x="1167537" y="4047892"/>
                </a:lnTo>
                <a:lnTo>
                  <a:pt x="1100793" y="4013199"/>
                </a:lnTo>
                <a:lnTo>
                  <a:pt x="988341" y="3944883"/>
                </a:lnTo>
                <a:lnTo>
                  <a:pt x="934827" y="3911031"/>
                </a:lnTo>
                <a:lnTo>
                  <a:pt x="779489" y="3794872"/>
                </a:lnTo>
                <a:lnTo>
                  <a:pt x="753164" y="3770946"/>
                </a:lnTo>
                <a:lnTo>
                  <a:pt x="1267675" y="3173747"/>
                </a:lnTo>
                <a:lnTo>
                  <a:pt x="1283275" y="3187926"/>
                </a:lnTo>
                <a:cubicBezTo>
                  <a:pt x="1516635" y="3380511"/>
                  <a:pt x="1815807" y="3496200"/>
                  <a:pt x="2142000" y="3496200"/>
                </a:cubicBezTo>
                <a:cubicBezTo>
                  <a:pt x="2468193" y="3496200"/>
                  <a:pt x="2767366" y="3380511"/>
                  <a:pt x="3000725" y="3187926"/>
                </a:cubicBezTo>
                <a:close/>
                <a:moveTo>
                  <a:pt x="4212667" y="1602135"/>
                </a:moveTo>
                <a:lnTo>
                  <a:pt x="4224970" y="1649984"/>
                </a:lnTo>
                <a:lnTo>
                  <a:pt x="4241449" y="1716648"/>
                </a:lnTo>
                <a:lnTo>
                  <a:pt x="4272937" y="1922967"/>
                </a:lnTo>
                <a:lnTo>
                  <a:pt x="4272941" y="1922993"/>
                </a:lnTo>
                <a:lnTo>
                  <a:pt x="4273839" y="1940763"/>
                </a:lnTo>
                <a:lnTo>
                  <a:pt x="4281621" y="2094875"/>
                </a:lnTo>
                <a:lnTo>
                  <a:pt x="3490550" y="2117477"/>
                </a:lnTo>
                <a:lnTo>
                  <a:pt x="3485030" y="2008171"/>
                </a:lnTo>
                <a:cubicBezTo>
                  <a:pt x="3480709" y="1965625"/>
                  <a:pt x="3474413" y="1923662"/>
                  <a:pt x="3466234" y="1882377"/>
                </a:cubicBezTo>
                <a:lnTo>
                  <a:pt x="3443557" y="1790642"/>
                </a:lnTo>
                <a:close/>
                <a:moveTo>
                  <a:pt x="2142000" y="0"/>
                </a:moveTo>
                <a:lnTo>
                  <a:pt x="2340025" y="10000"/>
                </a:lnTo>
                <a:lnTo>
                  <a:pt x="2398561" y="16791"/>
                </a:lnTo>
                <a:lnTo>
                  <a:pt x="2538334" y="38122"/>
                </a:lnTo>
                <a:lnTo>
                  <a:pt x="2597381" y="49610"/>
                </a:lnTo>
                <a:lnTo>
                  <a:pt x="2758467" y="91030"/>
                </a:lnTo>
                <a:lnTo>
                  <a:pt x="2782967" y="97765"/>
                </a:lnTo>
                <a:lnTo>
                  <a:pt x="2960309" y="162673"/>
                </a:lnTo>
                <a:lnTo>
                  <a:pt x="3008919" y="184301"/>
                </a:lnTo>
                <a:lnTo>
                  <a:pt x="3133580" y="244353"/>
                </a:lnTo>
                <a:lnTo>
                  <a:pt x="3186106" y="272563"/>
                </a:lnTo>
                <a:lnTo>
                  <a:pt x="3313760" y="350114"/>
                </a:lnTo>
                <a:lnTo>
                  <a:pt x="3346208" y="370752"/>
                </a:lnTo>
                <a:lnTo>
                  <a:pt x="3494541" y="481673"/>
                </a:lnTo>
                <a:lnTo>
                  <a:pt x="3530282" y="512551"/>
                </a:lnTo>
                <a:lnTo>
                  <a:pt x="3634473" y="607246"/>
                </a:lnTo>
                <a:lnTo>
                  <a:pt x="3676598" y="649356"/>
                </a:lnTo>
                <a:lnTo>
                  <a:pt x="3771595" y="753879"/>
                </a:lnTo>
                <a:lnTo>
                  <a:pt x="3802133" y="789200"/>
                </a:lnTo>
                <a:lnTo>
                  <a:pt x="3913049" y="937526"/>
                </a:lnTo>
                <a:lnTo>
                  <a:pt x="3934149" y="970673"/>
                </a:lnTo>
                <a:lnTo>
                  <a:pt x="4011303" y="1097672"/>
                </a:lnTo>
                <a:lnTo>
                  <a:pt x="4039560" y="1150240"/>
                </a:lnTo>
                <a:lnTo>
                  <a:pt x="4099719" y="1275123"/>
                </a:lnTo>
                <a:lnTo>
                  <a:pt x="4121218" y="1323392"/>
                </a:lnTo>
                <a:lnTo>
                  <a:pt x="4164120" y="1440609"/>
                </a:lnTo>
                <a:lnTo>
                  <a:pt x="4185306" y="1501379"/>
                </a:lnTo>
                <a:lnTo>
                  <a:pt x="3422126" y="1720440"/>
                </a:lnTo>
                <a:lnTo>
                  <a:pt x="3395315" y="1643537"/>
                </a:lnTo>
                <a:cubicBezTo>
                  <a:pt x="3195943" y="1146892"/>
                  <a:pt x="2709925" y="796200"/>
                  <a:pt x="2142000" y="796200"/>
                </a:cubicBezTo>
                <a:cubicBezTo>
                  <a:pt x="1396416" y="796200"/>
                  <a:pt x="792000" y="1400616"/>
                  <a:pt x="792000" y="2146200"/>
                </a:cubicBezTo>
                <a:cubicBezTo>
                  <a:pt x="792000" y="2332596"/>
                  <a:pt x="829776" y="2510169"/>
                  <a:pt x="898090" y="2671681"/>
                </a:cubicBezTo>
                <a:lnTo>
                  <a:pt x="927963" y="2733694"/>
                </a:lnTo>
                <a:lnTo>
                  <a:pt x="243934" y="3132710"/>
                </a:lnTo>
                <a:lnTo>
                  <a:pt x="191764" y="3024411"/>
                </a:lnTo>
                <a:lnTo>
                  <a:pt x="168329" y="2975763"/>
                </a:lnTo>
                <a:cubicBezTo>
                  <a:pt x="141231" y="2911697"/>
                  <a:pt x="117162" y="2846038"/>
                  <a:pt x="96300" y="2778966"/>
                </a:cubicBezTo>
                <a:lnTo>
                  <a:pt x="46444" y="2585067"/>
                </a:lnTo>
                <a:lnTo>
                  <a:pt x="43518" y="2573688"/>
                </a:lnTo>
                <a:lnTo>
                  <a:pt x="30874" y="2490843"/>
                </a:lnTo>
                <a:lnTo>
                  <a:pt x="11059" y="2361007"/>
                </a:lnTo>
                <a:cubicBezTo>
                  <a:pt x="3746" y="2289000"/>
                  <a:pt x="0" y="2215937"/>
                  <a:pt x="0" y="2142000"/>
                </a:cubicBezTo>
                <a:cubicBezTo>
                  <a:pt x="0" y="959006"/>
                  <a:pt x="959006" y="0"/>
                  <a:pt x="2142000" y="0"/>
                </a:cubicBezTo>
                <a:close/>
              </a:path>
            </a:pathLst>
          </a:cu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Title 1"/>
          <p:cNvSpPr>
            <a:spLocks noGrp="1"/>
          </p:cNvSpPr>
          <p:nvPr>
            <p:ph type="title"/>
          </p:nvPr>
        </p:nvSpPr>
        <p:spPr>
          <a:xfrm>
            <a:off x="838200" y="365125"/>
            <a:ext cx="10515600" cy="655291"/>
          </a:xfrm>
        </p:spPr>
        <p:txBody>
          <a:bodyPr/>
          <a:lstStyle>
            <a:lvl1pPr algn="ctr">
              <a:defRPr/>
            </a:lvl1pPr>
          </a:lstStyle>
          <a:p>
            <a:r>
              <a:rPr lang="en-US" dirty="0"/>
              <a:t>Click to edit Master title style</a:t>
            </a:r>
          </a:p>
        </p:txBody>
      </p:sp>
      <p:cxnSp>
        <p:nvCxnSpPr>
          <p:cNvPr id="9" name="Straight Connector 8"/>
          <p:cNvCxnSpPr/>
          <p:nvPr userDrawn="1"/>
        </p:nvCxnSpPr>
        <p:spPr>
          <a:xfrm>
            <a:off x="5646057" y="1069081"/>
            <a:ext cx="899886" cy="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 Placeholder 3"/>
          <p:cNvSpPr>
            <a:spLocks noGrp="1"/>
          </p:cNvSpPr>
          <p:nvPr>
            <p:ph type="body" sz="quarter" idx="12" hasCustomPrompt="1"/>
          </p:nvPr>
        </p:nvSpPr>
        <p:spPr>
          <a:xfrm>
            <a:off x="6545943" y="1973264"/>
            <a:ext cx="4807857" cy="425380"/>
          </a:xfrm>
        </p:spPr>
        <p:txBody>
          <a:bodyPr>
            <a:noAutofit/>
          </a:bodyPr>
          <a:lstStyle>
            <a:lvl1pPr marL="0" indent="0">
              <a:buNone/>
              <a:defRPr sz="2400" b="1"/>
            </a:lvl1pPr>
            <a:lvl2pPr marL="457200" indent="0">
              <a:buNone/>
              <a:defRPr/>
            </a:lvl2pPr>
            <a:lvl3pPr marL="914400" indent="0">
              <a:buNone/>
              <a:defRPr/>
            </a:lvl3pPr>
            <a:lvl4pPr marL="1371600" indent="0">
              <a:buNone/>
              <a:defRPr/>
            </a:lvl4pPr>
            <a:lvl5pPr marL="1828800" indent="0">
              <a:buNone/>
              <a:defRPr/>
            </a:lvl5pPr>
          </a:lstStyle>
          <a:p>
            <a:pPr lvl="0"/>
            <a:r>
              <a:rPr lang="id-ID" dirty="0"/>
              <a:t>Masukkan nama</a:t>
            </a:r>
          </a:p>
        </p:txBody>
      </p:sp>
      <p:sp>
        <p:nvSpPr>
          <p:cNvPr id="15" name="Text Placeholder 9"/>
          <p:cNvSpPr>
            <a:spLocks noGrp="1"/>
          </p:cNvSpPr>
          <p:nvPr>
            <p:ph type="body" sz="quarter" idx="13" hasCustomPrompt="1"/>
          </p:nvPr>
        </p:nvSpPr>
        <p:spPr>
          <a:xfrm>
            <a:off x="6545943" y="2438401"/>
            <a:ext cx="4807857" cy="393779"/>
          </a:xfrm>
        </p:spPr>
        <p:txBody>
          <a:bodyPr>
            <a:normAutofit/>
          </a:bodyPr>
          <a:lstStyle>
            <a:lvl1pPr marL="0" indent="0">
              <a:buNone/>
              <a:defRPr sz="1800">
                <a:solidFill>
                  <a:schemeClr val="accent3"/>
                </a:solidFill>
              </a:defRPr>
            </a:lvl1pPr>
            <a:lvl2pPr marL="457200" indent="0">
              <a:buNone/>
              <a:defRPr/>
            </a:lvl2pPr>
            <a:lvl3pPr marL="914400" indent="0">
              <a:buNone/>
              <a:defRPr/>
            </a:lvl3pPr>
            <a:lvl4pPr marL="1371600" indent="0">
              <a:buNone/>
              <a:defRPr/>
            </a:lvl4pPr>
            <a:lvl5pPr marL="1828800" indent="0">
              <a:buNone/>
              <a:defRPr/>
            </a:lvl5pPr>
          </a:lstStyle>
          <a:p>
            <a:pPr lvl="0"/>
            <a:r>
              <a:rPr lang="id-ID" dirty="0"/>
              <a:t>Masukkan jabatan</a:t>
            </a:r>
          </a:p>
        </p:txBody>
      </p:sp>
      <p:sp>
        <p:nvSpPr>
          <p:cNvPr id="16" name="Text Placeholder 2"/>
          <p:cNvSpPr>
            <a:spLocks noGrp="1"/>
          </p:cNvSpPr>
          <p:nvPr>
            <p:ph type="body" sz="quarter" idx="15"/>
          </p:nvPr>
        </p:nvSpPr>
        <p:spPr>
          <a:xfrm>
            <a:off x="6551891" y="3087757"/>
            <a:ext cx="4808537" cy="1683025"/>
          </a:xfrm>
        </p:spPr>
        <p:txBody>
          <a:bodyPr>
            <a:normAutofit/>
          </a:bodyPr>
          <a:lstStyle>
            <a:lvl1pPr marL="0" indent="0">
              <a:lnSpc>
                <a:spcPct val="100000"/>
              </a:lnSpc>
              <a:buNone/>
              <a:defRPr sz="1600"/>
            </a:lvl1pPr>
          </a:lstStyle>
          <a:p>
            <a:pPr lvl="0"/>
            <a:r>
              <a:rPr lang="en-US" dirty="0"/>
              <a:t>Click to edit Master text styles</a:t>
            </a:r>
            <a:endParaRPr lang="id-ID" dirty="0"/>
          </a:p>
        </p:txBody>
      </p:sp>
    </p:spTree>
    <p:extLst>
      <p:ext uri="{BB962C8B-B14F-4D97-AF65-F5344CB8AC3E}">
        <p14:creationId xmlns:p14="http://schemas.microsoft.com/office/powerpoint/2010/main" val="16775709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par>
                                <p:cTn id="12" presetID="21" presetClass="entr" presetSubtype="1" fill="hold" grpId="0" nodeType="with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wheel(1)">
                                      <p:cBhvr>
                                        <p:cTn id="14" dur="1500"/>
                                        <p:tgtEl>
                                          <p:spTgt spid="36"/>
                                        </p:tgtEl>
                                      </p:cBhvr>
                                    </p:animEffect>
                                  </p:childTnLst>
                                </p:cTn>
                              </p:par>
                            </p:childTnLst>
                          </p:cTn>
                        </p:par>
                        <p:par>
                          <p:cTn id="15" fill="hold">
                            <p:stCondLst>
                              <p:cond delay="2000"/>
                            </p:stCondLst>
                            <p:childTnLst>
                              <p:par>
                                <p:cTn id="16" presetID="6" presetClass="entr" presetSubtype="32" fill="hold" grpId="0" nodeType="afterEffect" nodePh="1">
                                  <p:stCondLst>
                                    <p:cond delay="0"/>
                                  </p:stCondLst>
                                  <p:endCondLst>
                                    <p:cond evt="begin" delay="0">
                                      <p:tn val="16"/>
                                    </p:cond>
                                  </p:endCondLst>
                                  <p:childTnLst>
                                    <p:set>
                                      <p:cBhvr>
                                        <p:cTn id="17" dur="1" fill="hold">
                                          <p:stCondLst>
                                            <p:cond delay="0"/>
                                          </p:stCondLst>
                                        </p:cTn>
                                        <p:tgtEl>
                                          <p:spTgt spid="21"/>
                                        </p:tgtEl>
                                        <p:attrNameLst>
                                          <p:attrName>style.visibility</p:attrName>
                                        </p:attrNameLst>
                                      </p:cBhvr>
                                      <p:to>
                                        <p:strVal val="visible"/>
                                      </p:to>
                                    </p:set>
                                    <p:animEffect transition="in" filter="circle(out)">
                                      <p:cBhvr>
                                        <p:cTn id="18" dur="750"/>
                                        <p:tgtEl>
                                          <p:spTgt spid="21"/>
                                        </p:tgtEl>
                                      </p:cBhvr>
                                    </p:animEffect>
                                  </p:childTnLst>
                                </p:cTn>
                              </p:par>
                            </p:childTnLst>
                          </p:cTn>
                        </p:par>
                        <p:par>
                          <p:cTn id="19" fill="hold">
                            <p:stCondLst>
                              <p:cond delay="2750"/>
                            </p:stCondLst>
                            <p:childTnLst>
                              <p:par>
                                <p:cTn id="20" presetID="22" presetClass="entr" presetSubtype="8" fill="hold" grpId="0" nodeType="after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wipe(left)">
                                      <p:cBhvr>
                                        <p:cTn id="22" dur="750"/>
                                        <p:tgtEl>
                                          <p:spTgt spid="14">
                                            <p:txEl>
                                              <p:pRg st="0" end="0"/>
                                            </p:tx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animEffect transition="in" filter="wipe(left)">
                                      <p:cBhvr>
                                        <p:cTn id="25" dur="500"/>
                                        <p:tgtEl>
                                          <p:spTgt spid="15">
                                            <p:txEl>
                                              <p:pRg st="0" end="0"/>
                                            </p:txEl>
                                          </p:spTgt>
                                        </p:tgtEl>
                                      </p:cBhvr>
                                    </p:animEffect>
                                  </p:childTnLst>
                                </p:cTn>
                              </p:par>
                            </p:childTnLst>
                          </p:cTn>
                        </p:par>
                        <p:par>
                          <p:cTn id="26" fill="hold">
                            <p:stCondLst>
                              <p:cond delay="3500"/>
                            </p:stCondLst>
                            <p:childTnLst>
                              <p:par>
                                <p:cTn id="27" presetID="22" presetClass="entr" presetSubtype="8" fill="hold" grpId="0" nodeType="afterEffect">
                                  <p:stCondLst>
                                    <p:cond delay="0"/>
                                  </p:stCondLst>
                                  <p:childTnLst>
                                    <p:set>
                                      <p:cBhvr>
                                        <p:cTn id="28" dur="1" fill="hold">
                                          <p:stCondLst>
                                            <p:cond delay="0"/>
                                          </p:stCondLst>
                                        </p:cTn>
                                        <p:tgtEl>
                                          <p:spTgt spid="16">
                                            <p:txEl>
                                              <p:pRg st="0" end="0"/>
                                            </p:txEl>
                                          </p:spTgt>
                                        </p:tgtEl>
                                        <p:attrNameLst>
                                          <p:attrName>style.visibility</p:attrName>
                                        </p:attrNameLst>
                                      </p:cBhvr>
                                      <p:to>
                                        <p:strVal val="visible"/>
                                      </p:to>
                                    </p:set>
                                    <p:animEffect transition="in" filter="wipe(left)">
                                      <p:cBhvr>
                                        <p:cTn id="29"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6" grpId="0" animBg="1"/>
      <p:bldP spid="8" grpId="0"/>
      <p:bldP spid="14" grpId="0" build="p">
        <p:tmplLst>
          <p:tmpl lvl="1">
            <p:tnLst>
              <p:par>
                <p:cTn presetID="22" presetClass="entr" presetSubtype="8"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wipe(left)">
                      <p:cBhvr>
                        <p:cTn dur="750"/>
                        <p:tgtEl>
                          <p:spTgt spid="14"/>
                        </p:tgtEl>
                      </p:cBhvr>
                    </p:animEffect>
                  </p:childTnLst>
                </p:cTn>
              </p:par>
            </p:tnLst>
          </p:tmpl>
        </p:tmplLst>
      </p:bldP>
      <p:bldP spid="15" grpId="0" build="p">
        <p:tmplLst>
          <p:tmpl lvl="1">
            <p:tnLst>
              <p:par>
                <p:cTn presetID="22" presetClass="entr" presetSubtype="8"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build="p">
        <p:tmplLst>
          <p:tmpl lvl="1">
            <p:tnLst>
              <p:par>
                <p:cTn presetID="22" presetClass="entr" presetSubtype="8"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wipe(left)">
                      <p:cBhvr>
                        <p:cTn dur="500"/>
                        <p:tgtEl>
                          <p:spTgt spid="16"/>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mockup desktop">
    <p:spTree>
      <p:nvGrpSpPr>
        <p:cNvPr id="1" name=""/>
        <p:cNvGrpSpPr/>
        <p:nvPr/>
      </p:nvGrpSpPr>
      <p:grpSpPr>
        <a:xfrm>
          <a:off x="0" y="0"/>
          <a:ext cx="0" cy="0"/>
          <a:chOff x="0" y="0"/>
          <a:chExt cx="0" cy="0"/>
        </a:xfrm>
      </p:grpSpPr>
      <p:pic>
        <p:nvPicPr>
          <p:cNvPr id="4" name="Picture 2" descr="C:\Documents and Settings\syudkirman\My Documents\Downloads\Pictures\desktop monitor transparent.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672064" y="1388941"/>
            <a:ext cx="4800533" cy="51124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0" name="Picture Placeholder 9"/>
          <p:cNvSpPr>
            <a:spLocks noGrp="1"/>
          </p:cNvSpPr>
          <p:nvPr>
            <p:ph type="pic" sz="quarter" idx="10"/>
          </p:nvPr>
        </p:nvSpPr>
        <p:spPr>
          <a:xfrm>
            <a:off x="6867526" y="1762125"/>
            <a:ext cx="4162425" cy="3543300"/>
          </a:xfrm>
          <a:custGeom>
            <a:avLst/>
            <a:gdLst>
              <a:gd name="connsiteX0" fmla="*/ 4162425 w 4162425"/>
              <a:gd name="connsiteY0" fmla="*/ 0 h 3543300"/>
              <a:gd name="connsiteX1" fmla="*/ 3943350 w 4162425"/>
              <a:gd name="connsiteY1" fmla="*/ 3543300 h 3543300"/>
              <a:gd name="connsiteX2" fmla="*/ 0 w 4162425"/>
              <a:gd name="connsiteY2" fmla="*/ 3133725 h 3543300"/>
              <a:gd name="connsiteX3" fmla="*/ 342900 w 4162425"/>
              <a:gd name="connsiteY3" fmla="*/ 581025 h 3543300"/>
            </a:gdLst>
            <a:ahLst/>
            <a:cxnLst>
              <a:cxn ang="0">
                <a:pos x="connsiteX0" y="connsiteY0"/>
              </a:cxn>
              <a:cxn ang="0">
                <a:pos x="connsiteX1" y="connsiteY1"/>
              </a:cxn>
              <a:cxn ang="0">
                <a:pos x="connsiteX2" y="connsiteY2"/>
              </a:cxn>
              <a:cxn ang="0">
                <a:pos x="connsiteX3" y="connsiteY3"/>
              </a:cxn>
            </a:cxnLst>
            <a:rect l="l" t="t" r="r" b="b"/>
            <a:pathLst>
              <a:path w="4162425" h="3543300">
                <a:moveTo>
                  <a:pt x="4162425" y="0"/>
                </a:moveTo>
                <a:lnTo>
                  <a:pt x="3943350" y="3543300"/>
                </a:lnTo>
                <a:lnTo>
                  <a:pt x="0" y="3133725"/>
                </a:lnTo>
                <a:lnTo>
                  <a:pt x="342900" y="581025"/>
                </a:lnTo>
                <a:close/>
              </a:path>
            </a:pathLst>
          </a:custGeom>
        </p:spPr>
        <p:txBody>
          <a:bodyPr wrap="square">
            <a:noAutofit/>
          </a:bodyPr>
          <a:lstStyle/>
          <a:p>
            <a:endParaRPr lang="id-ID"/>
          </a:p>
        </p:txBody>
      </p:sp>
      <p:grpSp>
        <p:nvGrpSpPr>
          <p:cNvPr id="14" name="Group 13"/>
          <p:cNvGrpSpPr>
            <a:grpSpLocks noChangeAspect="1"/>
          </p:cNvGrpSpPr>
          <p:nvPr userDrawn="1"/>
        </p:nvGrpSpPr>
        <p:grpSpPr>
          <a:xfrm>
            <a:off x="638652" y="1923990"/>
            <a:ext cx="900000" cy="900000"/>
            <a:chOff x="6193351" y="1972961"/>
            <a:chExt cx="792000" cy="792000"/>
          </a:xfrm>
        </p:grpSpPr>
        <p:sp>
          <p:nvSpPr>
            <p:cNvPr id="15" name="Oval 14"/>
            <p:cNvSpPr/>
            <p:nvPr/>
          </p:nvSpPr>
          <p:spPr>
            <a:xfrm>
              <a:off x="6229351" y="2008961"/>
              <a:ext cx="720000" cy="72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Oval 15"/>
            <p:cNvSpPr/>
            <p:nvPr/>
          </p:nvSpPr>
          <p:spPr>
            <a:xfrm>
              <a:off x="6193351" y="1972961"/>
              <a:ext cx="792000" cy="792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18" name="Group 17"/>
          <p:cNvGrpSpPr>
            <a:grpSpLocks noChangeAspect="1"/>
          </p:cNvGrpSpPr>
          <p:nvPr userDrawn="1"/>
        </p:nvGrpSpPr>
        <p:grpSpPr>
          <a:xfrm>
            <a:off x="638652" y="3333452"/>
            <a:ext cx="900000" cy="900000"/>
            <a:chOff x="6193351" y="1972961"/>
            <a:chExt cx="792000" cy="792000"/>
          </a:xfrm>
        </p:grpSpPr>
        <p:sp>
          <p:nvSpPr>
            <p:cNvPr id="19" name="Oval 18"/>
            <p:cNvSpPr/>
            <p:nvPr/>
          </p:nvSpPr>
          <p:spPr>
            <a:xfrm>
              <a:off x="6229351" y="2008961"/>
              <a:ext cx="720000" cy="72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0" name="Oval 19"/>
            <p:cNvSpPr/>
            <p:nvPr/>
          </p:nvSpPr>
          <p:spPr>
            <a:xfrm>
              <a:off x="6193351" y="1972961"/>
              <a:ext cx="792000" cy="7920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22" name="Group 21"/>
          <p:cNvGrpSpPr>
            <a:grpSpLocks noChangeAspect="1"/>
          </p:cNvGrpSpPr>
          <p:nvPr userDrawn="1"/>
        </p:nvGrpSpPr>
        <p:grpSpPr>
          <a:xfrm>
            <a:off x="638652" y="4771684"/>
            <a:ext cx="900000" cy="900000"/>
            <a:chOff x="6193351" y="1972961"/>
            <a:chExt cx="792000" cy="792000"/>
          </a:xfrm>
        </p:grpSpPr>
        <p:sp>
          <p:nvSpPr>
            <p:cNvPr id="23" name="Oval 22"/>
            <p:cNvSpPr/>
            <p:nvPr/>
          </p:nvSpPr>
          <p:spPr>
            <a:xfrm>
              <a:off x="6229351" y="2008961"/>
              <a:ext cx="720000" cy="72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4" name="Oval 23"/>
            <p:cNvSpPr/>
            <p:nvPr/>
          </p:nvSpPr>
          <p:spPr>
            <a:xfrm>
              <a:off x="6193351" y="1972961"/>
              <a:ext cx="792000" cy="792000"/>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5" name="Text Placeholder 4"/>
          <p:cNvSpPr>
            <a:spLocks noGrp="1"/>
          </p:cNvSpPr>
          <p:nvPr>
            <p:ph type="body" sz="quarter" idx="11" hasCustomPrompt="1"/>
          </p:nvPr>
        </p:nvSpPr>
        <p:spPr>
          <a:xfrm>
            <a:off x="1732352" y="1869590"/>
            <a:ext cx="4120749" cy="400110"/>
          </a:xfrm>
        </p:spPr>
        <p:txBody>
          <a:bodyPr anchor="ctr" anchorCtr="0">
            <a:noAutofit/>
          </a:bodyPr>
          <a:lstStyle>
            <a:lvl1pPr marL="0" indent="0">
              <a:buNone/>
              <a:defRPr sz="200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id-ID" dirty="0"/>
              <a:t>Title Here</a:t>
            </a:r>
          </a:p>
        </p:txBody>
      </p:sp>
      <p:sp>
        <p:nvSpPr>
          <p:cNvPr id="27" name="Text Placeholder 26"/>
          <p:cNvSpPr>
            <a:spLocks noGrp="1"/>
          </p:cNvSpPr>
          <p:nvPr>
            <p:ph type="body" sz="quarter" idx="12" hasCustomPrompt="1"/>
          </p:nvPr>
        </p:nvSpPr>
        <p:spPr>
          <a:xfrm>
            <a:off x="1732352" y="2277535"/>
            <a:ext cx="4121150" cy="650875"/>
          </a:xfrm>
        </p:spPr>
        <p:txBody>
          <a:bodyPr>
            <a:normAutofit/>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id-ID" dirty="0"/>
              <a:t>Lorem ipsum dolor amet, consectetur adipiscing elit.</a:t>
            </a:r>
          </a:p>
        </p:txBody>
      </p:sp>
      <p:sp>
        <p:nvSpPr>
          <p:cNvPr id="28" name="Text Placeholder 4"/>
          <p:cNvSpPr>
            <a:spLocks noGrp="1"/>
          </p:cNvSpPr>
          <p:nvPr>
            <p:ph type="body" sz="quarter" idx="13" hasCustomPrompt="1"/>
          </p:nvPr>
        </p:nvSpPr>
        <p:spPr>
          <a:xfrm>
            <a:off x="1732352" y="3283788"/>
            <a:ext cx="4120749" cy="400110"/>
          </a:xfrm>
        </p:spPr>
        <p:txBody>
          <a:bodyPr anchor="ctr" anchorCtr="0">
            <a:noAutofit/>
          </a:bodyPr>
          <a:lstStyle>
            <a:lvl1pPr marL="0" indent="0">
              <a:buNone/>
              <a:defRPr sz="200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id-ID" dirty="0"/>
              <a:t>Title Here</a:t>
            </a:r>
          </a:p>
        </p:txBody>
      </p:sp>
      <p:sp>
        <p:nvSpPr>
          <p:cNvPr id="29" name="Text Placeholder 26"/>
          <p:cNvSpPr>
            <a:spLocks noGrp="1"/>
          </p:cNvSpPr>
          <p:nvPr>
            <p:ph type="body" sz="quarter" idx="14" hasCustomPrompt="1"/>
          </p:nvPr>
        </p:nvSpPr>
        <p:spPr>
          <a:xfrm>
            <a:off x="1732352" y="3691733"/>
            <a:ext cx="4121150" cy="650875"/>
          </a:xfrm>
        </p:spPr>
        <p:txBody>
          <a:bodyPr>
            <a:normAutofit/>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id-ID" dirty="0"/>
              <a:t>Lorem ipsum dolor amet, consectetur adipiscing elit.</a:t>
            </a:r>
          </a:p>
        </p:txBody>
      </p:sp>
      <p:sp>
        <p:nvSpPr>
          <p:cNvPr id="30" name="Text Placeholder 4"/>
          <p:cNvSpPr>
            <a:spLocks noGrp="1"/>
          </p:cNvSpPr>
          <p:nvPr>
            <p:ph type="body" sz="quarter" idx="15" hasCustomPrompt="1"/>
          </p:nvPr>
        </p:nvSpPr>
        <p:spPr>
          <a:xfrm>
            <a:off x="1732352" y="4697986"/>
            <a:ext cx="4120749" cy="400110"/>
          </a:xfrm>
        </p:spPr>
        <p:txBody>
          <a:bodyPr anchor="ctr" anchorCtr="0">
            <a:noAutofit/>
          </a:bodyPr>
          <a:lstStyle>
            <a:lvl1pPr marL="0" indent="0">
              <a:buNone/>
              <a:defRPr sz="200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id-ID" dirty="0"/>
              <a:t>Title Here</a:t>
            </a:r>
          </a:p>
        </p:txBody>
      </p:sp>
      <p:sp>
        <p:nvSpPr>
          <p:cNvPr id="31" name="Text Placeholder 26"/>
          <p:cNvSpPr>
            <a:spLocks noGrp="1"/>
          </p:cNvSpPr>
          <p:nvPr>
            <p:ph type="body" sz="quarter" idx="16" hasCustomPrompt="1"/>
          </p:nvPr>
        </p:nvSpPr>
        <p:spPr>
          <a:xfrm>
            <a:off x="1732352" y="5105931"/>
            <a:ext cx="4121150" cy="650875"/>
          </a:xfrm>
        </p:spPr>
        <p:txBody>
          <a:bodyPr>
            <a:normAutofit/>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id-ID" dirty="0"/>
              <a:t>Lorem ipsum dolor amet, consectetur adipiscing elit.</a:t>
            </a:r>
          </a:p>
        </p:txBody>
      </p:sp>
      <p:sp>
        <p:nvSpPr>
          <p:cNvPr id="21" name="Title 1"/>
          <p:cNvSpPr>
            <a:spLocks noGrp="1"/>
          </p:cNvSpPr>
          <p:nvPr>
            <p:ph type="title"/>
          </p:nvPr>
        </p:nvSpPr>
        <p:spPr>
          <a:xfrm>
            <a:off x="838200" y="365126"/>
            <a:ext cx="10515600" cy="491924"/>
          </a:xfrm>
        </p:spPr>
        <p:txBody>
          <a:bodyPr/>
          <a:lstStyle/>
          <a:p>
            <a:r>
              <a:rPr lang="en-US" dirty="0"/>
              <a:t>Click to edit Master title style</a:t>
            </a:r>
          </a:p>
        </p:txBody>
      </p:sp>
      <p:cxnSp>
        <p:nvCxnSpPr>
          <p:cNvPr id="25" name="Straight Connector 24"/>
          <p:cNvCxnSpPr/>
          <p:nvPr userDrawn="1"/>
        </p:nvCxnSpPr>
        <p:spPr>
          <a:xfrm>
            <a:off x="839305" y="910057"/>
            <a:ext cx="899886" cy="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51962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wipe(left)">
                                      <p:cBhvr>
                                        <p:cTn id="23" dur="500"/>
                                        <p:tgtEl>
                                          <p:spTgt spid="5">
                                            <p:txEl>
                                              <p:pRg st="0" end="0"/>
                                            </p:txEl>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7">
                                            <p:txEl>
                                              <p:pRg st="0" end="0"/>
                                            </p:txEl>
                                          </p:spTgt>
                                        </p:tgtEl>
                                        <p:attrNameLst>
                                          <p:attrName>style.visibility</p:attrName>
                                        </p:attrNameLst>
                                      </p:cBhvr>
                                      <p:to>
                                        <p:strVal val="visible"/>
                                      </p:to>
                                    </p:set>
                                    <p:animEffect transition="in" filter="wipe(left)">
                                      <p:cBhvr>
                                        <p:cTn id="26" dur="500"/>
                                        <p:tgtEl>
                                          <p:spTgt spid="27">
                                            <p:txEl>
                                              <p:pRg st="0" end="0"/>
                                            </p:txEl>
                                          </p:spTgt>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28">
                                            <p:txEl>
                                              <p:pRg st="0" end="0"/>
                                            </p:txEl>
                                          </p:spTgt>
                                        </p:tgtEl>
                                        <p:attrNameLst>
                                          <p:attrName>style.visibility</p:attrName>
                                        </p:attrNameLst>
                                      </p:cBhvr>
                                      <p:to>
                                        <p:strVal val="visible"/>
                                      </p:to>
                                    </p:set>
                                    <p:animEffect transition="in" filter="wipe(left)">
                                      <p:cBhvr>
                                        <p:cTn id="29" dur="500"/>
                                        <p:tgtEl>
                                          <p:spTgt spid="28">
                                            <p:txEl>
                                              <p:pRg st="0" end="0"/>
                                            </p:txEl>
                                          </p:spTgt>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29">
                                            <p:txEl>
                                              <p:pRg st="0" end="0"/>
                                            </p:txEl>
                                          </p:spTgt>
                                        </p:tgtEl>
                                        <p:attrNameLst>
                                          <p:attrName>style.visibility</p:attrName>
                                        </p:attrNameLst>
                                      </p:cBhvr>
                                      <p:to>
                                        <p:strVal val="visible"/>
                                      </p:to>
                                    </p:set>
                                    <p:animEffect transition="in" filter="wipe(left)">
                                      <p:cBhvr>
                                        <p:cTn id="32" dur="500"/>
                                        <p:tgtEl>
                                          <p:spTgt spid="29">
                                            <p:txEl>
                                              <p:pRg st="0" end="0"/>
                                            </p:txEl>
                                          </p:spTgt>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30">
                                            <p:txEl>
                                              <p:pRg st="0" end="0"/>
                                            </p:txEl>
                                          </p:spTgt>
                                        </p:tgtEl>
                                        <p:attrNameLst>
                                          <p:attrName>style.visibility</p:attrName>
                                        </p:attrNameLst>
                                      </p:cBhvr>
                                      <p:to>
                                        <p:strVal val="visible"/>
                                      </p:to>
                                    </p:set>
                                    <p:animEffect transition="in" filter="wipe(left)">
                                      <p:cBhvr>
                                        <p:cTn id="35" dur="500"/>
                                        <p:tgtEl>
                                          <p:spTgt spid="30">
                                            <p:txEl>
                                              <p:pRg st="0" end="0"/>
                                            </p:txEl>
                                          </p:spTgt>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31">
                                            <p:txEl>
                                              <p:pRg st="0" end="0"/>
                                            </p:txEl>
                                          </p:spTgt>
                                        </p:tgtEl>
                                        <p:attrNameLst>
                                          <p:attrName>style.visibility</p:attrName>
                                        </p:attrNameLst>
                                      </p:cBhvr>
                                      <p:to>
                                        <p:strVal val="visible"/>
                                      </p:to>
                                    </p:set>
                                    <p:animEffect transition="in" filter="wipe(left)">
                                      <p:cBhvr>
                                        <p:cTn id="38" dur="500"/>
                                        <p:tgtEl>
                                          <p:spTgt spid="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build="p">
        <p:tmplLst>
          <p:tmpl lvl="1">
            <p:tnLst>
              <p:par>
                <p:cTn presetID="22" presetClass="entr" presetSubtype="8"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500"/>
                        <p:tgtEl>
                          <p:spTgt spid="5"/>
                        </p:tgtEl>
                      </p:cBhvr>
                    </p:animEffect>
                  </p:childTnLst>
                </p:cTn>
              </p:par>
            </p:tnLst>
          </p:tmpl>
        </p:tmplLst>
      </p:bldP>
      <p:bldP spid="27" grpId="0" build="p">
        <p:tmplLst>
          <p:tmpl lvl="1">
            <p:tnLst>
              <p:par>
                <p:cTn presetID="22" presetClass="entr" presetSubtype="8" fill="hold" nodeType="with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wipe(left)">
                      <p:cBhvr>
                        <p:cTn dur="500"/>
                        <p:tgtEl>
                          <p:spTgt spid="27"/>
                        </p:tgtEl>
                      </p:cBhvr>
                    </p:animEffect>
                  </p:childTnLst>
                </p:cTn>
              </p:par>
            </p:tnLst>
          </p:tmpl>
        </p:tmplLst>
      </p:bldP>
      <p:bldP spid="28" grpId="0" build="p">
        <p:tmplLst>
          <p:tmpl lvl="1">
            <p:tnLst>
              <p:par>
                <p:cTn presetID="22" presetClass="entr" presetSubtype="8" fill="hold" nodeType="with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wipe(left)">
                      <p:cBhvr>
                        <p:cTn dur="500"/>
                        <p:tgtEl>
                          <p:spTgt spid="28"/>
                        </p:tgtEl>
                      </p:cBhvr>
                    </p:animEffect>
                  </p:childTnLst>
                </p:cTn>
              </p:par>
            </p:tnLst>
          </p:tmpl>
        </p:tmplLst>
      </p:bldP>
      <p:bldP spid="29" grpId="0" build="p">
        <p:tmplLst>
          <p:tmpl lvl="1">
            <p:tnLst>
              <p:par>
                <p:cTn presetID="22" presetClass="entr" presetSubtype="8" fill="hold" nodeType="with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30" grpId="0" build="p">
        <p:tmplLst>
          <p:tmpl lvl="1">
            <p:tnLst>
              <p:par>
                <p:cTn presetID="22" presetClass="entr" presetSubtype="8" fill="hold" nodeType="with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build="p">
        <p:tmplLst>
          <p:tmpl lvl="1">
            <p:tnLst>
              <p:par>
                <p:cTn presetID="22" presetClass="entr" presetSubtype="8"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wipe(left)">
                      <p:cBhvr>
                        <p:cTn dur="500"/>
                        <p:tgtEl>
                          <p:spTgt spid="31"/>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ockup laptop2" userDrawn="1">
  <p:cSld name="Mockup laptop2">
    <p:spTree>
      <p:nvGrpSpPr>
        <p:cNvPr id="1" name="Shape 44"/>
        <p:cNvGrpSpPr/>
        <p:nvPr/>
      </p:nvGrpSpPr>
      <p:grpSpPr>
        <a:xfrm>
          <a:off x="0" y="0"/>
          <a:ext cx="0" cy="0"/>
          <a:chOff x="0" y="0"/>
          <a:chExt cx="0" cy="0"/>
        </a:xfrm>
      </p:grpSpPr>
      <p:pic>
        <p:nvPicPr>
          <p:cNvPr id="47" name="Google Shape;47;p5" descr="C:\Documents and Settings\syudkirman\My Documents\Downloads\Pictures\laptop transparent.png"/>
          <p:cNvPicPr preferRelativeResize="0"/>
          <p:nvPr/>
        </p:nvPicPr>
        <p:blipFill rotWithShape="1">
          <a:blip r:embed="rId2">
            <a:alphaModFix/>
          </a:blip>
          <a:srcRect/>
          <a:stretch/>
        </p:blipFill>
        <p:spPr>
          <a:xfrm>
            <a:off x="335361" y="1776807"/>
            <a:ext cx="6078012" cy="4128460"/>
          </a:xfrm>
          <a:prstGeom prst="rect">
            <a:avLst/>
          </a:prstGeom>
          <a:noFill/>
          <a:ln>
            <a:noFill/>
          </a:ln>
          <a:effectLst>
            <a:outerShdw blurRad="190500" algn="tl" rotWithShape="0">
              <a:srgbClr val="000000">
                <a:alpha val="69803"/>
              </a:srgbClr>
            </a:outerShdw>
          </a:effectLst>
        </p:spPr>
      </p:pic>
      <p:sp>
        <p:nvSpPr>
          <p:cNvPr id="48" name="Google Shape;48;p5"/>
          <p:cNvSpPr>
            <a:spLocks noGrp="1"/>
          </p:cNvSpPr>
          <p:nvPr>
            <p:ph type="pic" idx="2"/>
          </p:nvPr>
        </p:nvSpPr>
        <p:spPr>
          <a:xfrm>
            <a:off x="1563756" y="2172808"/>
            <a:ext cx="4104000" cy="25574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Montserrat Light"/>
                <a:ea typeface="Montserrat Light"/>
                <a:cs typeface="Montserrat Light"/>
                <a:sym typeface="Montserrat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Montserrat Light"/>
                <a:ea typeface="Montserrat Light"/>
                <a:cs typeface="Montserrat Light"/>
                <a:sym typeface="Montserrat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Montserrat Light"/>
                <a:ea typeface="Montserrat Light"/>
                <a:cs typeface="Montserrat Light"/>
                <a:sym typeface="Montserrat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Light"/>
                <a:ea typeface="Montserrat Light"/>
                <a:cs typeface="Montserrat Light"/>
                <a:sym typeface="Montserrat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Light"/>
                <a:ea typeface="Montserrat Light"/>
                <a:cs typeface="Montserrat Light"/>
                <a:sym typeface="Montserrat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Light"/>
                <a:ea typeface="Montserrat Light"/>
                <a:cs typeface="Montserrat Light"/>
                <a:sym typeface="Montserrat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Light"/>
                <a:ea typeface="Montserrat Light"/>
                <a:cs typeface="Montserrat Light"/>
                <a:sym typeface="Montserrat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Light"/>
                <a:ea typeface="Montserrat Light"/>
                <a:cs typeface="Montserrat Light"/>
                <a:sym typeface="Montserrat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Light"/>
                <a:ea typeface="Montserrat Light"/>
                <a:cs typeface="Montserrat Light"/>
                <a:sym typeface="Montserrat Light"/>
              </a:defRPr>
            </a:lvl9pPr>
          </a:lstStyle>
          <a:p>
            <a:endParaRPr/>
          </a:p>
        </p:txBody>
      </p:sp>
      <p:grpSp>
        <p:nvGrpSpPr>
          <p:cNvPr id="49" name="Google Shape;49;p5"/>
          <p:cNvGrpSpPr/>
          <p:nvPr/>
        </p:nvGrpSpPr>
        <p:grpSpPr>
          <a:xfrm>
            <a:off x="6453680" y="1903916"/>
            <a:ext cx="900000" cy="900000"/>
            <a:chOff x="6193351" y="1972961"/>
            <a:chExt cx="792000" cy="792000"/>
          </a:xfrm>
        </p:grpSpPr>
        <p:sp>
          <p:nvSpPr>
            <p:cNvPr id="50" name="Google Shape;50;p5"/>
            <p:cNvSpPr/>
            <p:nvPr/>
          </p:nvSpPr>
          <p:spPr>
            <a:xfrm>
              <a:off x="6229351" y="2008961"/>
              <a:ext cx="720000" cy="7200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Light"/>
                <a:ea typeface="Montserrat Light"/>
                <a:cs typeface="Montserrat Light"/>
                <a:sym typeface="Montserrat Light"/>
              </a:endParaRPr>
            </a:p>
          </p:txBody>
        </p:sp>
        <p:sp>
          <p:nvSpPr>
            <p:cNvPr id="51" name="Google Shape;51;p5"/>
            <p:cNvSpPr/>
            <p:nvPr/>
          </p:nvSpPr>
          <p:spPr>
            <a:xfrm>
              <a:off x="6193351" y="1972961"/>
              <a:ext cx="792000" cy="792000"/>
            </a:xfrm>
            <a:prstGeom prst="ellipse">
              <a:avLst/>
            </a:prstGeom>
            <a:noFill/>
            <a:ln w="12700" cap="flat" cmpd="sng">
              <a:solidFill>
                <a:srgbClr val="0A519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Light"/>
                <a:ea typeface="Montserrat Light"/>
                <a:cs typeface="Montserrat Light"/>
                <a:sym typeface="Montserrat Light"/>
              </a:endParaRPr>
            </a:p>
          </p:txBody>
        </p:sp>
      </p:grpSp>
      <p:grpSp>
        <p:nvGrpSpPr>
          <p:cNvPr id="52" name="Google Shape;52;p5"/>
          <p:cNvGrpSpPr/>
          <p:nvPr/>
        </p:nvGrpSpPr>
        <p:grpSpPr>
          <a:xfrm>
            <a:off x="6453680" y="3313378"/>
            <a:ext cx="900000" cy="900000"/>
            <a:chOff x="6193351" y="1972961"/>
            <a:chExt cx="792000" cy="792000"/>
          </a:xfrm>
        </p:grpSpPr>
        <p:sp>
          <p:nvSpPr>
            <p:cNvPr id="53" name="Google Shape;53;p5"/>
            <p:cNvSpPr/>
            <p:nvPr/>
          </p:nvSpPr>
          <p:spPr>
            <a:xfrm>
              <a:off x="6229351" y="2008961"/>
              <a:ext cx="720000" cy="720000"/>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Light"/>
                <a:ea typeface="Montserrat Light"/>
                <a:cs typeface="Montserrat Light"/>
                <a:sym typeface="Montserrat Light"/>
              </a:endParaRPr>
            </a:p>
          </p:txBody>
        </p:sp>
        <p:sp>
          <p:nvSpPr>
            <p:cNvPr id="54" name="Google Shape;54;p5"/>
            <p:cNvSpPr/>
            <p:nvPr/>
          </p:nvSpPr>
          <p:spPr>
            <a:xfrm>
              <a:off x="6193351" y="1972961"/>
              <a:ext cx="792000" cy="792000"/>
            </a:xfrm>
            <a:prstGeom prst="ellipse">
              <a:avLst/>
            </a:prstGeom>
            <a:no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Light"/>
                <a:ea typeface="Montserrat Light"/>
                <a:cs typeface="Montserrat Light"/>
                <a:sym typeface="Montserrat Light"/>
              </a:endParaRPr>
            </a:p>
          </p:txBody>
        </p:sp>
      </p:grpSp>
      <p:grpSp>
        <p:nvGrpSpPr>
          <p:cNvPr id="55" name="Google Shape;55;p5"/>
          <p:cNvGrpSpPr/>
          <p:nvPr/>
        </p:nvGrpSpPr>
        <p:grpSpPr>
          <a:xfrm>
            <a:off x="6453680" y="4751610"/>
            <a:ext cx="900000" cy="900000"/>
            <a:chOff x="6193351" y="1972961"/>
            <a:chExt cx="792000" cy="792000"/>
          </a:xfrm>
        </p:grpSpPr>
        <p:sp>
          <p:nvSpPr>
            <p:cNvPr id="56" name="Google Shape;56;p5"/>
            <p:cNvSpPr/>
            <p:nvPr/>
          </p:nvSpPr>
          <p:spPr>
            <a:xfrm>
              <a:off x="6229351" y="2008961"/>
              <a:ext cx="720000" cy="720000"/>
            </a:xfrm>
            <a:prstGeom prst="ellipse">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Light"/>
                <a:ea typeface="Montserrat Light"/>
                <a:cs typeface="Montserrat Light"/>
                <a:sym typeface="Montserrat Light"/>
              </a:endParaRPr>
            </a:p>
          </p:txBody>
        </p:sp>
        <p:sp>
          <p:nvSpPr>
            <p:cNvPr id="57" name="Google Shape;57;p5"/>
            <p:cNvSpPr/>
            <p:nvPr/>
          </p:nvSpPr>
          <p:spPr>
            <a:xfrm>
              <a:off x="6193351" y="1972961"/>
              <a:ext cx="792000" cy="792000"/>
            </a:xfrm>
            <a:prstGeom prst="ellipse">
              <a:avLst/>
            </a:prstGeom>
            <a:no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Light"/>
                <a:ea typeface="Montserrat Light"/>
                <a:cs typeface="Montserrat Light"/>
                <a:sym typeface="Montserrat Light"/>
              </a:endParaRPr>
            </a:p>
          </p:txBody>
        </p:sp>
      </p:grpSp>
      <p:sp>
        <p:nvSpPr>
          <p:cNvPr id="58" name="Google Shape;58;p5"/>
          <p:cNvSpPr txBox="1">
            <a:spLocks noGrp="1"/>
          </p:cNvSpPr>
          <p:nvPr>
            <p:ph type="body" idx="1"/>
          </p:nvPr>
        </p:nvSpPr>
        <p:spPr>
          <a:xfrm>
            <a:off x="7547381" y="1847990"/>
            <a:ext cx="4120749" cy="382640"/>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dk1"/>
              </a:buClr>
              <a:buSzPts val="2000"/>
              <a:buNone/>
              <a:defRPr sz="2000">
                <a:latin typeface="Montserrat SemiBold"/>
                <a:ea typeface="Montserrat SemiBold"/>
                <a:cs typeface="Montserrat SemiBold"/>
                <a:sym typeface="Montserrat SemiBold"/>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5"/>
          <p:cNvSpPr txBox="1">
            <a:spLocks noGrp="1"/>
          </p:cNvSpPr>
          <p:nvPr>
            <p:ph type="body" idx="3"/>
          </p:nvPr>
        </p:nvSpPr>
        <p:spPr>
          <a:xfrm>
            <a:off x="7547380" y="2264166"/>
            <a:ext cx="4120749" cy="64681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5"/>
          <p:cNvSpPr txBox="1">
            <a:spLocks noGrp="1"/>
          </p:cNvSpPr>
          <p:nvPr>
            <p:ph type="body" idx="4"/>
          </p:nvPr>
        </p:nvSpPr>
        <p:spPr>
          <a:xfrm>
            <a:off x="7547381" y="3246538"/>
            <a:ext cx="4120749" cy="382640"/>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dk1"/>
              </a:buClr>
              <a:buSzPts val="2000"/>
              <a:buNone/>
              <a:defRPr sz="2000">
                <a:latin typeface="Montserrat SemiBold"/>
                <a:ea typeface="Montserrat SemiBold"/>
                <a:cs typeface="Montserrat SemiBold"/>
                <a:sym typeface="Montserrat SemiBold"/>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5"/>
          <p:cNvSpPr txBox="1">
            <a:spLocks noGrp="1"/>
          </p:cNvSpPr>
          <p:nvPr>
            <p:ph type="body" idx="5"/>
          </p:nvPr>
        </p:nvSpPr>
        <p:spPr>
          <a:xfrm>
            <a:off x="7547380" y="3662714"/>
            <a:ext cx="4120749" cy="64681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5"/>
          <p:cNvSpPr txBox="1">
            <a:spLocks noGrp="1"/>
          </p:cNvSpPr>
          <p:nvPr>
            <p:ph type="body" idx="6"/>
          </p:nvPr>
        </p:nvSpPr>
        <p:spPr>
          <a:xfrm>
            <a:off x="7547381" y="4738141"/>
            <a:ext cx="4120749" cy="382640"/>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dk1"/>
              </a:buClr>
              <a:buSzPts val="2000"/>
              <a:buNone/>
              <a:defRPr sz="2000">
                <a:latin typeface="Montserrat SemiBold"/>
                <a:ea typeface="Montserrat SemiBold"/>
                <a:cs typeface="Montserrat SemiBold"/>
                <a:sym typeface="Montserrat SemiBold"/>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5"/>
          <p:cNvSpPr txBox="1">
            <a:spLocks noGrp="1"/>
          </p:cNvSpPr>
          <p:nvPr>
            <p:ph type="body" idx="7"/>
          </p:nvPr>
        </p:nvSpPr>
        <p:spPr>
          <a:xfrm>
            <a:off x="7547380" y="5154317"/>
            <a:ext cx="4120749" cy="64681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Title 1"/>
          <p:cNvSpPr>
            <a:spLocks noGrp="1"/>
          </p:cNvSpPr>
          <p:nvPr>
            <p:ph type="title"/>
          </p:nvPr>
        </p:nvSpPr>
        <p:spPr>
          <a:xfrm>
            <a:off x="838200" y="365126"/>
            <a:ext cx="10515600" cy="491924"/>
          </a:xfrm>
        </p:spPr>
        <p:txBody>
          <a:bodyPr/>
          <a:lstStyle/>
          <a:p>
            <a:r>
              <a:rPr lang="en-US" dirty="0"/>
              <a:t>Click to edit Master title style</a:t>
            </a:r>
          </a:p>
        </p:txBody>
      </p:sp>
      <p:cxnSp>
        <p:nvCxnSpPr>
          <p:cNvPr id="23" name="Straight Connector 22"/>
          <p:cNvCxnSpPr/>
          <p:nvPr userDrawn="1"/>
        </p:nvCxnSpPr>
        <p:spPr>
          <a:xfrm>
            <a:off x="839305" y="910057"/>
            <a:ext cx="899886" cy="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23145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500"/>
                                        <p:tgtEl>
                                          <p:spTgt spid="4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fade">
                                      <p:cBhvr>
                                        <p:cTn id="15" dur="500"/>
                                        <p:tgtEl>
                                          <p:spTgt spid="5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fade">
                                      <p:cBhvr>
                                        <p:cTn id="19" dur="500"/>
                                        <p:tgtEl>
                                          <p:spTgt spid="5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8">
                                            <p:txEl>
                                              <p:pRg st="0" end="0"/>
                                            </p:txEl>
                                          </p:spTgt>
                                        </p:tgtEl>
                                        <p:attrNameLst>
                                          <p:attrName>style.visibility</p:attrName>
                                        </p:attrNameLst>
                                      </p:cBhvr>
                                      <p:to>
                                        <p:strVal val="visible"/>
                                      </p:to>
                                    </p:set>
                                    <p:animEffect transition="in" filter="fade">
                                      <p:cBhvr>
                                        <p:cTn id="23" dur="500"/>
                                        <p:tgtEl>
                                          <p:spTgt spid="58">
                                            <p:txEl>
                                              <p:pRg st="0" end="0"/>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58">
                                            <p:txEl>
                                              <p:charRg st="1" end="1"/>
                                            </p:txEl>
                                          </p:spTgt>
                                        </p:tgtEl>
                                        <p:attrNameLst>
                                          <p:attrName>style.visibility</p:attrName>
                                        </p:attrNameLst>
                                      </p:cBhvr>
                                      <p:to>
                                        <p:strVal val="visible"/>
                                      </p:to>
                                    </p:set>
                                    <p:animEffect transition="in" filter="fade">
                                      <p:cBhvr>
                                        <p:cTn id="27" dur="500"/>
                                        <p:tgtEl>
                                          <p:spTgt spid="58">
                                            <p:txEl>
                                              <p:charRg st="1" end="1"/>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58">
                                            <p:txEl>
                                              <p:charRg st="1" end="1"/>
                                            </p:txEl>
                                          </p:spTgt>
                                        </p:tgtEl>
                                        <p:attrNameLst>
                                          <p:attrName>style.visibility</p:attrName>
                                        </p:attrNameLst>
                                      </p:cBhvr>
                                      <p:to>
                                        <p:strVal val="visible"/>
                                      </p:to>
                                    </p:set>
                                    <p:animEffect transition="in" filter="fade">
                                      <p:cBhvr>
                                        <p:cTn id="31" dur="500"/>
                                        <p:tgtEl>
                                          <p:spTgt spid="58">
                                            <p:txEl>
                                              <p:charRg st="1" end="1"/>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58">
                                            <p:txEl>
                                              <p:charRg st="1" end="1"/>
                                            </p:txEl>
                                          </p:spTgt>
                                        </p:tgtEl>
                                        <p:attrNameLst>
                                          <p:attrName>style.visibility</p:attrName>
                                        </p:attrNameLst>
                                      </p:cBhvr>
                                      <p:to>
                                        <p:strVal val="visible"/>
                                      </p:to>
                                    </p:set>
                                    <p:animEffect transition="in" filter="fade">
                                      <p:cBhvr>
                                        <p:cTn id="35" dur="500"/>
                                        <p:tgtEl>
                                          <p:spTgt spid="58">
                                            <p:txEl>
                                              <p:charRg st="1" end="1"/>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58">
                                            <p:txEl>
                                              <p:charRg st="1" end="1"/>
                                            </p:txEl>
                                          </p:spTgt>
                                        </p:tgtEl>
                                        <p:attrNameLst>
                                          <p:attrName>style.visibility</p:attrName>
                                        </p:attrNameLst>
                                      </p:cBhvr>
                                      <p:to>
                                        <p:strVal val="visible"/>
                                      </p:to>
                                    </p:set>
                                    <p:animEffect transition="in" filter="fade">
                                      <p:cBhvr>
                                        <p:cTn id="39" dur="500"/>
                                        <p:tgtEl>
                                          <p:spTgt spid="58">
                                            <p:txEl>
                                              <p:charRg st="1" end="1"/>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58">
                                            <p:txEl>
                                              <p:charRg st="1" end="1"/>
                                            </p:txEl>
                                          </p:spTgt>
                                        </p:tgtEl>
                                        <p:attrNameLst>
                                          <p:attrName>style.visibility</p:attrName>
                                        </p:attrNameLst>
                                      </p:cBhvr>
                                      <p:to>
                                        <p:strVal val="visible"/>
                                      </p:to>
                                    </p:set>
                                    <p:animEffect transition="in" filter="fade">
                                      <p:cBhvr>
                                        <p:cTn id="43" dur="500"/>
                                        <p:tgtEl>
                                          <p:spTgt spid="58">
                                            <p:txEl>
                                              <p:charRg st="1" end="1"/>
                                            </p:txEl>
                                          </p:spTgt>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58">
                                            <p:txEl>
                                              <p:charRg st="1" end="1"/>
                                            </p:txEl>
                                          </p:spTgt>
                                        </p:tgtEl>
                                        <p:attrNameLst>
                                          <p:attrName>style.visibility</p:attrName>
                                        </p:attrNameLst>
                                      </p:cBhvr>
                                      <p:to>
                                        <p:strVal val="visible"/>
                                      </p:to>
                                    </p:set>
                                    <p:animEffect transition="in" filter="fade">
                                      <p:cBhvr>
                                        <p:cTn id="47" dur="500"/>
                                        <p:tgtEl>
                                          <p:spTgt spid="58">
                                            <p:txEl>
                                              <p:charRg st="1" end="1"/>
                                            </p:txEl>
                                          </p:spTgt>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58">
                                            <p:txEl>
                                              <p:charRg st="1" end="1"/>
                                            </p:txEl>
                                          </p:spTgt>
                                        </p:tgtEl>
                                        <p:attrNameLst>
                                          <p:attrName>style.visibility</p:attrName>
                                        </p:attrNameLst>
                                      </p:cBhvr>
                                      <p:to>
                                        <p:strVal val="visible"/>
                                      </p:to>
                                    </p:set>
                                    <p:animEffect transition="in" filter="fade">
                                      <p:cBhvr>
                                        <p:cTn id="51" dur="500"/>
                                        <p:tgtEl>
                                          <p:spTgt spid="58">
                                            <p:txEl>
                                              <p:charRg st="1" end="1"/>
                                            </p:txEl>
                                          </p:spTgt>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58">
                                            <p:txEl>
                                              <p:charRg st="1" end="1"/>
                                            </p:txEl>
                                          </p:spTgt>
                                        </p:tgtEl>
                                        <p:attrNameLst>
                                          <p:attrName>style.visibility</p:attrName>
                                        </p:attrNameLst>
                                      </p:cBhvr>
                                      <p:to>
                                        <p:strVal val="visible"/>
                                      </p:to>
                                    </p:set>
                                    <p:animEffect transition="in" filter="fade">
                                      <p:cBhvr>
                                        <p:cTn id="55" dur="500"/>
                                        <p:tgtEl>
                                          <p:spTgt spid="58">
                                            <p:txEl>
                                              <p:charRg st="1" end="1"/>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59">
                                            <p:txEl>
                                              <p:pRg st="0" end="0"/>
                                            </p:txEl>
                                          </p:spTgt>
                                        </p:tgtEl>
                                        <p:attrNameLst>
                                          <p:attrName>style.visibility</p:attrName>
                                        </p:attrNameLst>
                                      </p:cBhvr>
                                      <p:to>
                                        <p:strVal val="visible"/>
                                      </p:to>
                                    </p:set>
                                    <p:animEffect transition="in" filter="fade">
                                      <p:cBhvr>
                                        <p:cTn id="58" dur="500"/>
                                        <p:tgtEl>
                                          <p:spTgt spid="59">
                                            <p:txEl>
                                              <p:pRg st="0" end="0"/>
                                            </p:txEl>
                                          </p:spTgt>
                                        </p:tgtEl>
                                      </p:cBhvr>
                                    </p:animEffect>
                                  </p:childTnLst>
                                </p:cTn>
                              </p:par>
                              <p:par>
                                <p:cTn id="59" presetID="10" presetClass="entr" presetSubtype="0" fill="hold" nodeType="withEffect">
                                  <p:stCondLst>
                                    <p:cond delay="0"/>
                                  </p:stCondLst>
                                  <p:childTnLst>
                                    <p:set>
                                      <p:cBhvr>
                                        <p:cTn id="60" dur="1" fill="hold">
                                          <p:stCondLst>
                                            <p:cond delay="0"/>
                                          </p:stCondLst>
                                        </p:cTn>
                                        <p:tgtEl>
                                          <p:spTgt spid="59">
                                            <p:txEl>
                                              <p:charRg st="1" end="1"/>
                                            </p:txEl>
                                          </p:spTgt>
                                        </p:tgtEl>
                                        <p:attrNameLst>
                                          <p:attrName>style.visibility</p:attrName>
                                        </p:attrNameLst>
                                      </p:cBhvr>
                                      <p:to>
                                        <p:strVal val="visible"/>
                                      </p:to>
                                    </p:set>
                                    <p:animEffect transition="in" filter="fade">
                                      <p:cBhvr>
                                        <p:cTn id="61" dur="500"/>
                                        <p:tgtEl>
                                          <p:spTgt spid="59">
                                            <p:txEl>
                                              <p:charRg st="1" end="1"/>
                                            </p:txEl>
                                          </p:spTgt>
                                        </p:tgtEl>
                                      </p:cBhvr>
                                    </p:animEffect>
                                  </p:childTnLst>
                                </p:cTn>
                              </p:par>
                              <p:par>
                                <p:cTn id="62" presetID="10" presetClass="entr" presetSubtype="0" fill="hold" nodeType="withEffect">
                                  <p:stCondLst>
                                    <p:cond delay="0"/>
                                  </p:stCondLst>
                                  <p:childTnLst>
                                    <p:set>
                                      <p:cBhvr>
                                        <p:cTn id="63" dur="1" fill="hold">
                                          <p:stCondLst>
                                            <p:cond delay="0"/>
                                          </p:stCondLst>
                                        </p:cTn>
                                        <p:tgtEl>
                                          <p:spTgt spid="59">
                                            <p:txEl>
                                              <p:charRg st="1" end="1"/>
                                            </p:txEl>
                                          </p:spTgt>
                                        </p:tgtEl>
                                        <p:attrNameLst>
                                          <p:attrName>style.visibility</p:attrName>
                                        </p:attrNameLst>
                                      </p:cBhvr>
                                      <p:to>
                                        <p:strVal val="visible"/>
                                      </p:to>
                                    </p:set>
                                    <p:animEffect transition="in" filter="fade">
                                      <p:cBhvr>
                                        <p:cTn id="64" dur="500"/>
                                        <p:tgtEl>
                                          <p:spTgt spid="59">
                                            <p:txEl>
                                              <p:charRg st="1" end="1"/>
                                            </p:txEl>
                                          </p:spTgt>
                                        </p:tgtEl>
                                      </p:cBhvr>
                                    </p:animEffect>
                                  </p:childTnLst>
                                </p:cTn>
                              </p:par>
                              <p:par>
                                <p:cTn id="65" presetID="10" presetClass="entr" presetSubtype="0" fill="hold" nodeType="withEffect">
                                  <p:stCondLst>
                                    <p:cond delay="0"/>
                                  </p:stCondLst>
                                  <p:childTnLst>
                                    <p:set>
                                      <p:cBhvr>
                                        <p:cTn id="66" dur="1" fill="hold">
                                          <p:stCondLst>
                                            <p:cond delay="0"/>
                                          </p:stCondLst>
                                        </p:cTn>
                                        <p:tgtEl>
                                          <p:spTgt spid="59">
                                            <p:txEl>
                                              <p:charRg st="1" end="1"/>
                                            </p:txEl>
                                          </p:spTgt>
                                        </p:tgtEl>
                                        <p:attrNameLst>
                                          <p:attrName>style.visibility</p:attrName>
                                        </p:attrNameLst>
                                      </p:cBhvr>
                                      <p:to>
                                        <p:strVal val="visible"/>
                                      </p:to>
                                    </p:set>
                                    <p:animEffect transition="in" filter="fade">
                                      <p:cBhvr>
                                        <p:cTn id="67" dur="500"/>
                                        <p:tgtEl>
                                          <p:spTgt spid="59">
                                            <p:txEl>
                                              <p:charRg st="1" end="1"/>
                                            </p:txEl>
                                          </p:spTgt>
                                        </p:tgtEl>
                                      </p:cBhvr>
                                    </p:animEffect>
                                  </p:childTnLst>
                                </p:cTn>
                              </p:par>
                              <p:par>
                                <p:cTn id="68" presetID="10" presetClass="entr" presetSubtype="0" fill="hold" nodeType="withEffect">
                                  <p:stCondLst>
                                    <p:cond delay="0"/>
                                  </p:stCondLst>
                                  <p:childTnLst>
                                    <p:set>
                                      <p:cBhvr>
                                        <p:cTn id="69" dur="1" fill="hold">
                                          <p:stCondLst>
                                            <p:cond delay="0"/>
                                          </p:stCondLst>
                                        </p:cTn>
                                        <p:tgtEl>
                                          <p:spTgt spid="59">
                                            <p:txEl>
                                              <p:charRg st="1" end="1"/>
                                            </p:txEl>
                                          </p:spTgt>
                                        </p:tgtEl>
                                        <p:attrNameLst>
                                          <p:attrName>style.visibility</p:attrName>
                                        </p:attrNameLst>
                                      </p:cBhvr>
                                      <p:to>
                                        <p:strVal val="visible"/>
                                      </p:to>
                                    </p:set>
                                    <p:animEffect transition="in" filter="fade">
                                      <p:cBhvr>
                                        <p:cTn id="70" dur="500"/>
                                        <p:tgtEl>
                                          <p:spTgt spid="59">
                                            <p:txEl>
                                              <p:charRg st="1" end="1"/>
                                            </p:txEl>
                                          </p:spTgt>
                                        </p:tgtEl>
                                      </p:cBhvr>
                                    </p:animEffect>
                                  </p:childTnLst>
                                </p:cTn>
                              </p:par>
                              <p:par>
                                <p:cTn id="71" presetID="10" presetClass="entr" presetSubtype="0" fill="hold" nodeType="withEffect">
                                  <p:stCondLst>
                                    <p:cond delay="0"/>
                                  </p:stCondLst>
                                  <p:childTnLst>
                                    <p:set>
                                      <p:cBhvr>
                                        <p:cTn id="72" dur="1" fill="hold">
                                          <p:stCondLst>
                                            <p:cond delay="0"/>
                                          </p:stCondLst>
                                        </p:cTn>
                                        <p:tgtEl>
                                          <p:spTgt spid="59">
                                            <p:txEl>
                                              <p:charRg st="1" end="1"/>
                                            </p:txEl>
                                          </p:spTgt>
                                        </p:tgtEl>
                                        <p:attrNameLst>
                                          <p:attrName>style.visibility</p:attrName>
                                        </p:attrNameLst>
                                      </p:cBhvr>
                                      <p:to>
                                        <p:strVal val="visible"/>
                                      </p:to>
                                    </p:set>
                                    <p:animEffect transition="in" filter="fade">
                                      <p:cBhvr>
                                        <p:cTn id="73" dur="500"/>
                                        <p:tgtEl>
                                          <p:spTgt spid="59">
                                            <p:txEl>
                                              <p:charRg st="1" end="1"/>
                                            </p:txEl>
                                          </p:spTgt>
                                        </p:tgtEl>
                                      </p:cBhvr>
                                    </p:animEffect>
                                  </p:childTnLst>
                                </p:cTn>
                              </p:par>
                              <p:par>
                                <p:cTn id="74" presetID="10" presetClass="entr" presetSubtype="0" fill="hold" nodeType="withEffect">
                                  <p:stCondLst>
                                    <p:cond delay="0"/>
                                  </p:stCondLst>
                                  <p:childTnLst>
                                    <p:set>
                                      <p:cBhvr>
                                        <p:cTn id="75" dur="1" fill="hold">
                                          <p:stCondLst>
                                            <p:cond delay="0"/>
                                          </p:stCondLst>
                                        </p:cTn>
                                        <p:tgtEl>
                                          <p:spTgt spid="59">
                                            <p:txEl>
                                              <p:charRg st="1" end="1"/>
                                            </p:txEl>
                                          </p:spTgt>
                                        </p:tgtEl>
                                        <p:attrNameLst>
                                          <p:attrName>style.visibility</p:attrName>
                                        </p:attrNameLst>
                                      </p:cBhvr>
                                      <p:to>
                                        <p:strVal val="visible"/>
                                      </p:to>
                                    </p:set>
                                    <p:animEffect transition="in" filter="fade">
                                      <p:cBhvr>
                                        <p:cTn id="76" dur="500"/>
                                        <p:tgtEl>
                                          <p:spTgt spid="59">
                                            <p:txEl>
                                              <p:charRg st="1" end="1"/>
                                            </p:txEl>
                                          </p:spTgt>
                                        </p:tgtEl>
                                      </p:cBhvr>
                                    </p:animEffect>
                                  </p:childTnLst>
                                </p:cTn>
                              </p:par>
                              <p:par>
                                <p:cTn id="77" presetID="10" presetClass="entr" presetSubtype="0" fill="hold" nodeType="withEffect">
                                  <p:stCondLst>
                                    <p:cond delay="0"/>
                                  </p:stCondLst>
                                  <p:childTnLst>
                                    <p:set>
                                      <p:cBhvr>
                                        <p:cTn id="78" dur="1" fill="hold">
                                          <p:stCondLst>
                                            <p:cond delay="0"/>
                                          </p:stCondLst>
                                        </p:cTn>
                                        <p:tgtEl>
                                          <p:spTgt spid="59">
                                            <p:txEl>
                                              <p:charRg st="1" end="1"/>
                                            </p:txEl>
                                          </p:spTgt>
                                        </p:tgtEl>
                                        <p:attrNameLst>
                                          <p:attrName>style.visibility</p:attrName>
                                        </p:attrNameLst>
                                      </p:cBhvr>
                                      <p:to>
                                        <p:strVal val="visible"/>
                                      </p:to>
                                    </p:set>
                                    <p:animEffect transition="in" filter="fade">
                                      <p:cBhvr>
                                        <p:cTn id="79" dur="500"/>
                                        <p:tgtEl>
                                          <p:spTgt spid="59">
                                            <p:txEl>
                                              <p:charRg st="1" end="1"/>
                                            </p:txEl>
                                          </p:spTgt>
                                        </p:tgtEl>
                                      </p:cBhvr>
                                    </p:animEffect>
                                  </p:childTnLst>
                                </p:cTn>
                              </p:par>
                              <p:par>
                                <p:cTn id="80" presetID="10" presetClass="entr" presetSubtype="0" fill="hold" nodeType="withEffect">
                                  <p:stCondLst>
                                    <p:cond delay="0"/>
                                  </p:stCondLst>
                                  <p:childTnLst>
                                    <p:set>
                                      <p:cBhvr>
                                        <p:cTn id="81" dur="1" fill="hold">
                                          <p:stCondLst>
                                            <p:cond delay="0"/>
                                          </p:stCondLst>
                                        </p:cTn>
                                        <p:tgtEl>
                                          <p:spTgt spid="59">
                                            <p:txEl>
                                              <p:charRg st="1" end="1"/>
                                            </p:txEl>
                                          </p:spTgt>
                                        </p:tgtEl>
                                        <p:attrNameLst>
                                          <p:attrName>style.visibility</p:attrName>
                                        </p:attrNameLst>
                                      </p:cBhvr>
                                      <p:to>
                                        <p:strVal val="visible"/>
                                      </p:to>
                                    </p:set>
                                    <p:animEffect transition="in" filter="fade">
                                      <p:cBhvr>
                                        <p:cTn id="82" dur="500"/>
                                        <p:tgtEl>
                                          <p:spTgt spid="59">
                                            <p:txEl>
                                              <p:charRg st="1" end="1"/>
                                            </p:txEl>
                                          </p:spTgt>
                                        </p:tgtEl>
                                      </p:cBhvr>
                                    </p:animEffect>
                                  </p:childTnLst>
                                </p:cTn>
                              </p:par>
                              <p:par>
                                <p:cTn id="83" presetID="10" presetClass="entr" presetSubtype="0" fill="hold" nodeType="withEffect">
                                  <p:stCondLst>
                                    <p:cond delay="0"/>
                                  </p:stCondLst>
                                  <p:childTnLst>
                                    <p:set>
                                      <p:cBhvr>
                                        <p:cTn id="84" dur="1" fill="hold">
                                          <p:stCondLst>
                                            <p:cond delay="0"/>
                                          </p:stCondLst>
                                        </p:cTn>
                                        <p:tgtEl>
                                          <p:spTgt spid="60">
                                            <p:txEl>
                                              <p:pRg st="0" end="0"/>
                                            </p:txEl>
                                          </p:spTgt>
                                        </p:tgtEl>
                                        <p:attrNameLst>
                                          <p:attrName>style.visibility</p:attrName>
                                        </p:attrNameLst>
                                      </p:cBhvr>
                                      <p:to>
                                        <p:strVal val="visible"/>
                                      </p:to>
                                    </p:set>
                                    <p:animEffect transition="in" filter="fade">
                                      <p:cBhvr>
                                        <p:cTn id="85" dur="500"/>
                                        <p:tgtEl>
                                          <p:spTgt spid="60">
                                            <p:txEl>
                                              <p:pRg st="0" end="0"/>
                                            </p:txEl>
                                          </p:spTgt>
                                        </p:tgtEl>
                                      </p:cBhvr>
                                    </p:animEffect>
                                  </p:childTnLst>
                                </p:cTn>
                              </p:par>
                              <p:par>
                                <p:cTn id="86" presetID="10" presetClass="entr" presetSubtype="0" fill="hold" nodeType="withEffect">
                                  <p:stCondLst>
                                    <p:cond delay="0"/>
                                  </p:stCondLst>
                                  <p:childTnLst>
                                    <p:set>
                                      <p:cBhvr>
                                        <p:cTn id="87" dur="1" fill="hold">
                                          <p:stCondLst>
                                            <p:cond delay="0"/>
                                          </p:stCondLst>
                                        </p:cTn>
                                        <p:tgtEl>
                                          <p:spTgt spid="60">
                                            <p:txEl>
                                              <p:charRg st="1" end="1"/>
                                            </p:txEl>
                                          </p:spTgt>
                                        </p:tgtEl>
                                        <p:attrNameLst>
                                          <p:attrName>style.visibility</p:attrName>
                                        </p:attrNameLst>
                                      </p:cBhvr>
                                      <p:to>
                                        <p:strVal val="visible"/>
                                      </p:to>
                                    </p:set>
                                    <p:animEffect transition="in" filter="fade">
                                      <p:cBhvr>
                                        <p:cTn id="88" dur="500"/>
                                        <p:tgtEl>
                                          <p:spTgt spid="60">
                                            <p:txEl>
                                              <p:charRg st="1" end="1"/>
                                            </p:txEl>
                                          </p:spTgt>
                                        </p:tgtEl>
                                      </p:cBhvr>
                                    </p:animEffect>
                                  </p:childTnLst>
                                </p:cTn>
                              </p:par>
                              <p:par>
                                <p:cTn id="89" presetID="10" presetClass="entr" presetSubtype="0" fill="hold" nodeType="withEffect">
                                  <p:stCondLst>
                                    <p:cond delay="0"/>
                                  </p:stCondLst>
                                  <p:childTnLst>
                                    <p:set>
                                      <p:cBhvr>
                                        <p:cTn id="90" dur="1" fill="hold">
                                          <p:stCondLst>
                                            <p:cond delay="0"/>
                                          </p:stCondLst>
                                        </p:cTn>
                                        <p:tgtEl>
                                          <p:spTgt spid="60">
                                            <p:txEl>
                                              <p:charRg st="1" end="1"/>
                                            </p:txEl>
                                          </p:spTgt>
                                        </p:tgtEl>
                                        <p:attrNameLst>
                                          <p:attrName>style.visibility</p:attrName>
                                        </p:attrNameLst>
                                      </p:cBhvr>
                                      <p:to>
                                        <p:strVal val="visible"/>
                                      </p:to>
                                    </p:set>
                                    <p:animEffect transition="in" filter="fade">
                                      <p:cBhvr>
                                        <p:cTn id="91" dur="500"/>
                                        <p:tgtEl>
                                          <p:spTgt spid="60">
                                            <p:txEl>
                                              <p:charRg st="1" end="1"/>
                                            </p:txEl>
                                          </p:spTgt>
                                        </p:tgtEl>
                                      </p:cBhvr>
                                    </p:animEffect>
                                  </p:childTnLst>
                                </p:cTn>
                              </p:par>
                              <p:par>
                                <p:cTn id="92" presetID="10" presetClass="entr" presetSubtype="0" fill="hold" nodeType="withEffect">
                                  <p:stCondLst>
                                    <p:cond delay="0"/>
                                  </p:stCondLst>
                                  <p:childTnLst>
                                    <p:set>
                                      <p:cBhvr>
                                        <p:cTn id="93" dur="1" fill="hold">
                                          <p:stCondLst>
                                            <p:cond delay="0"/>
                                          </p:stCondLst>
                                        </p:cTn>
                                        <p:tgtEl>
                                          <p:spTgt spid="60">
                                            <p:txEl>
                                              <p:charRg st="1" end="1"/>
                                            </p:txEl>
                                          </p:spTgt>
                                        </p:tgtEl>
                                        <p:attrNameLst>
                                          <p:attrName>style.visibility</p:attrName>
                                        </p:attrNameLst>
                                      </p:cBhvr>
                                      <p:to>
                                        <p:strVal val="visible"/>
                                      </p:to>
                                    </p:set>
                                    <p:animEffect transition="in" filter="fade">
                                      <p:cBhvr>
                                        <p:cTn id="94" dur="500"/>
                                        <p:tgtEl>
                                          <p:spTgt spid="60">
                                            <p:txEl>
                                              <p:charRg st="1" end="1"/>
                                            </p:txEl>
                                          </p:spTgt>
                                        </p:tgtEl>
                                      </p:cBhvr>
                                    </p:animEffect>
                                  </p:childTnLst>
                                </p:cTn>
                              </p:par>
                              <p:par>
                                <p:cTn id="95" presetID="10" presetClass="entr" presetSubtype="0" fill="hold" nodeType="withEffect">
                                  <p:stCondLst>
                                    <p:cond delay="0"/>
                                  </p:stCondLst>
                                  <p:childTnLst>
                                    <p:set>
                                      <p:cBhvr>
                                        <p:cTn id="96" dur="1" fill="hold">
                                          <p:stCondLst>
                                            <p:cond delay="0"/>
                                          </p:stCondLst>
                                        </p:cTn>
                                        <p:tgtEl>
                                          <p:spTgt spid="60">
                                            <p:txEl>
                                              <p:charRg st="1" end="1"/>
                                            </p:txEl>
                                          </p:spTgt>
                                        </p:tgtEl>
                                        <p:attrNameLst>
                                          <p:attrName>style.visibility</p:attrName>
                                        </p:attrNameLst>
                                      </p:cBhvr>
                                      <p:to>
                                        <p:strVal val="visible"/>
                                      </p:to>
                                    </p:set>
                                    <p:animEffect transition="in" filter="fade">
                                      <p:cBhvr>
                                        <p:cTn id="97" dur="500"/>
                                        <p:tgtEl>
                                          <p:spTgt spid="60">
                                            <p:txEl>
                                              <p:charRg st="1" end="1"/>
                                            </p:txEl>
                                          </p:spTgt>
                                        </p:tgtEl>
                                      </p:cBhvr>
                                    </p:animEffect>
                                  </p:childTnLst>
                                </p:cTn>
                              </p:par>
                              <p:par>
                                <p:cTn id="98" presetID="10" presetClass="entr" presetSubtype="0" fill="hold" nodeType="withEffect">
                                  <p:stCondLst>
                                    <p:cond delay="0"/>
                                  </p:stCondLst>
                                  <p:childTnLst>
                                    <p:set>
                                      <p:cBhvr>
                                        <p:cTn id="99" dur="1" fill="hold">
                                          <p:stCondLst>
                                            <p:cond delay="0"/>
                                          </p:stCondLst>
                                        </p:cTn>
                                        <p:tgtEl>
                                          <p:spTgt spid="60">
                                            <p:txEl>
                                              <p:charRg st="1" end="1"/>
                                            </p:txEl>
                                          </p:spTgt>
                                        </p:tgtEl>
                                        <p:attrNameLst>
                                          <p:attrName>style.visibility</p:attrName>
                                        </p:attrNameLst>
                                      </p:cBhvr>
                                      <p:to>
                                        <p:strVal val="visible"/>
                                      </p:to>
                                    </p:set>
                                    <p:animEffect transition="in" filter="fade">
                                      <p:cBhvr>
                                        <p:cTn id="100" dur="500"/>
                                        <p:tgtEl>
                                          <p:spTgt spid="60">
                                            <p:txEl>
                                              <p:charRg st="1" end="1"/>
                                            </p:txEl>
                                          </p:spTgt>
                                        </p:tgtEl>
                                      </p:cBhvr>
                                    </p:animEffect>
                                  </p:childTnLst>
                                </p:cTn>
                              </p:par>
                              <p:par>
                                <p:cTn id="101" presetID="10" presetClass="entr" presetSubtype="0" fill="hold" nodeType="withEffect">
                                  <p:stCondLst>
                                    <p:cond delay="0"/>
                                  </p:stCondLst>
                                  <p:childTnLst>
                                    <p:set>
                                      <p:cBhvr>
                                        <p:cTn id="102" dur="1" fill="hold">
                                          <p:stCondLst>
                                            <p:cond delay="0"/>
                                          </p:stCondLst>
                                        </p:cTn>
                                        <p:tgtEl>
                                          <p:spTgt spid="60">
                                            <p:txEl>
                                              <p:charRg st="1" end="1"/>
                                            </p:txEl>
                                          </p:spTgt>
                                        </p:tgtEl>
                                        <p:attrNameLst>
                                          <p:attrName>style.visibility</p:attrName>
                                        </p:attrNameLst>
                                      </p:cBhvr>
                                      <p:to>
                                        <p:strVal val="visible"/>
                                      </p:to>
                                    </p:set>
                                    <p:animEffect transition="in" filter="fade">
                                      <p:cBhvr>
                                        <p:cTn id="103" dur="500"/>
                                        <p:tgtEl>
                                          <p:spTgt spid="60">
                                            <p:txEl>
                                              <p:charRg st="1" end="1"/>
                                            </p:txEl>
                                          </p:spTgt>
                                        </p:tgtEl>
                                      </p:cBhvr>
                                    </p:animEffect>
                                  </p:childTnLst>
                                </p:cTn>
                              </p:par>
                              <p:par>
                                <p:cTn id="104" presetID="10" presetClass="entr" presetSubtype="0" fill="hold" nodeType="withEffect">
                                  <p:stCondLst>
                                    <p:cond delay="0"/>
                                  </p:stCondLst>
                                  <p:childTnLst>
                                    <p:set>
                                      <p:cBhvr>
                                        <p:cTn id="105" dur="1" fill="hold">
                                          <p:stCondLst>
                                            <p:cond delay="0"/>
                                          </p:stCondLst>
                                        </p:cTn>
                                        <p:tgtEl>
                                          <p:spTgt spid="60">
                                            <p:txEl>
                                              <p:charRg st="1" end="1"/>
                                            </p:txEl>
                                          </p:spTgt>
                                        </p:tgtEl>
                                        <p:attrNameLst>
                                          <p:attrName>style.visibility</p:attrName>
                                        </p:attrNameLst>
                                      </p:cBhvr>
                                      <p:to>
                                        <p:strVal val="visible"/>
                                      </p:to>
                                    </p:set>
                                    <p:animEffect transition="in" filter="fade">
                                      <p:cBhvr>
                                        <p:cTn id="106" dur="500"/>
                                        <p:tgtEl>
                                          <p:spTgt spid="60">
                                            <p:txEl>
                                              <p:charRg st="1" end="1"/>
                                            </p:txEl>
                                          </p:spTgt>
                                        </p:tgtEl>
                                      </p:cBhvr>
                                    </p:animEffect>
                                  </p:childTnLst>
                                </p:cTn>
                              </p:par>
                              <p:par>
                                <p:cTn id="107" presetID="10" presetClass="entr" presetSubtype="0" fill="hold" nodeType="withEffect">
                                  <p:stCondLst>
                                    <p:cond delay="0"/>
                                  </p:stCondLst>
                                  <p:childTnLst>
                                    <p:set>
                                      <p:cBhvr>
                                        <p:cTn id="108" dur="1" fill="hold">
                                          <p:stCondLst>
                                            <p:cond delay="0"/>
                                          </p:stCondLst>
                                        </p:cTn>
                                        <p:tgtEl>
                                          <p:spTgt spid="60">
                                            <p:txEl>
                                              <p:charRg st="1" end="1"/>
                                            </p:txEl>
                                          </p:spTgt>
                                        </p:tgtEl>
                                        <p:attrNameLst>
                                          <p:attrName>style.visibility</p:attrName>
                                        </p:attrNameLst>
                                      </p:cBhvr>
                                      <p:to>
                                        <p:strVal val="visible"/>
                                      </p:to>
                                    </p:set>
                                    <p:animEffect transition="in" filter="fade">
                                      <p:cBhvr>
                                        <p:cTn id="109" dur="500"/>
                                        <p:tgtEl>
                                          <p:spTgt spid="60">
                                            <p:txEl>
                                              <p:charRg st="1" end="1"/>
                                            </p:txEl>
                                          </p:spTgt>
                                        </p:tgtEl>
                                      </p:cBhvr>
                                    </p:animEffect>
                                  </p:childTnLst>
                                </p:cTn>
                              </p:par>
                              <p:par>
                                <p:cTn id="110" presetID="10" presetClass="entr" presetSubtype="0" fill="hold" nodeType="withEffect">
                                  <p:stCondLst>
                                    <p:cond delay="0"/>
                                  </p:stCondLst>
                                  <p:childTnLst>
                                    <p:set>
                                      <p:cBhvr>
                                        <p:cTn id="111" dur="1" fill="hold">
                                          <p:stCondLst>
                                            <p:cond delay="0"/>
                                          </p:stCondLst>
                                        </p:cTn>
                                        <p:tgtEl>
                                          <p:spTgt spid="61">
                                            <p:txEl>
                                              <p:pRg st="0" end="0"/>
                                            </p:txEl>
                                          </p:spTgt>
                                        </p:tgtEl>
                                        <p:attrNameLst>
                                          <p:attrName>style.visibility</p:attrName>
                                        </p:attrNameLst>
                                      </p:cBhvr>
                                      <p:to>
                                        <p:strVal val="visible"/>
                                      </p:to>
                                    </p:set>
                                    <p:animEffect transition="in" filter="fade">
                                      <p:cBhvr>
                                        <p:cTn id="112" dur="500"/>
                                        <p:tgtEl>
                                          <p:spTgt spid="61">
                                            <p:txEl>
                                              <p:pRg st="0" end="0"/>
                                            </p:txEl>
                                          </p:spTgt>
                                        </p:tgtEl>
                                      </p:cBhvr>
                                    </p:animEffect>
                                  </p:childTnLst>
                                </p:cTn>
                              </p:par>
                              <p:par>
                                <p:cTn id="113" presetID="10" presetClass="entr" presetSubtype="0" fill="hold" nodeType="withEffect">
                                  <p:stCondLst>
                                    <p:cond delay="0"/>
                                  </p:stCondLst>
                                  <p:childTnLst>
                                    <p:set>
                                      <p:cBhvr>
                                        <p:cTn id="114" dur="1" fill="hold">
                                          <p:stCondLst>
                                            <p:cond delay="0"/>
                                          </p:stCondLst>
                                        </p:cTn>
                                        <p:tgtEl>
                                          <p:spTgt spid="61">
                                            <p:txEl>
                                              <p:charRg st="1" end="1"/>
                                            </p:txEl>
                                          </p:spTgt>
                                        </p:tgtEl>
                                        <p:attrNameLst>
                                          <p:attrName>style.visibility</p:attrName>
                                        </p:attrNameLst>
                                      </p:cBhvr>
                                      <p:to>
                                        <p:strVal val="visible"/>
                                      </p:to>
                                    </p:set>
                                    <p:animEffect transition="in" filter="fade">
                                      <p:cBhvr>
                                        <p:cTn id="115" dur="500"/>
                                        <p:tgtEl>
                                          <p:spTgt spid="61">
                                            <p:txEl>
                                              <p:charRg st="1" end="1"/>
                                            </p:txEl>
                                          </p:spTgt>
                                        </p:tgtEl>
                                      </p:cBhvr>
                                    </p:animEffect>
                                  </p:childTnLst>
                                </p:cTn>
                              </p:par>
                              <p:par>
                                <p:cTn id="116" presetID="10" presetClass="entr" presetSubtype="0" fill="hold" nodeType="withEffect">
                                  <p:stCondLst>
                                    <p:cond delay="0"/>
                                  </p:stCondLst>
                                  <p:childTnLst>
                                    <p:set>
                                      <p:cBhvr>
                                        <p:cTn id="117" dur="1" fill="hold">
                                          <p:stCondLst>
                                            <p:cond delay="0"/>
                                          </p:stCondLst>
                                        </p:cTn>
                                        <p:tgtEl>
                                          <p:spTgt spid="61">
                                            <p:txEl>
                                              <p:charRg st="1" end="1"/>
                                            </p:txEl>
                                          </p:spTgt>
                                        </p:tgtEl>
                                        <p:attrNameLst>
                                          <p:attrName>style.visibility</p:attrName>
                                        </p:attrNameLst>
                                      </p:cBhvr>
                                      <p:to>
                                        <p:strVal val="visible"/>
                                      </p:to>
                                    </p:set>
                                    <p:animEffect transition="in" filter="fade">
                                      <p:cBhvr>
                                        <p:cTn id="118" dur="500"/>
                                        <p:tgtEl>
                                          <p:spTgt spid="61">
                                            <p:txEl>
                                              <p:charRg st="1" end="1"/>
                                            </p:txEl>
                                          </p:spTgt>
                                        </p:tgtEl>
                                      </p:cBhvr>
                                    </p:animEffect>
                                  </p:childTnLst>
                                </p:cTn>
                              </p:par>
                              <p:par>
                                <p:cTn id="119" presetID="10" presetClass="entr" presetSubtype="0" fill="hold" nodeType="withEffect">
                                  <p:stCondLst>
                                    <p:cond delay="0"/>
                                  </p:stCondLst>
                                  <p:childTnLst>
                                    <p:set>
                                      <p:cBhvr>
                                        <p:cTn id="120" dur="1" fill="hold">
                                          <p:stCondLst>
                                            <p:cond delay="0"/>
                                          </p:stCondLst>
                                        </p:cTn>
                                        <p:tgtEl>
                                          <p:spTgt spid="61">
                                            <p:txEl>
                                              <p:charRg st="1" end="1"/>
                                            </p:txEl>
                                          </p:spTgt>
                                        </p:tgtEl>
                                        <p:attrNameLst>
                                          <p:attrName>style.visibility</p:attrName>
                                        </p:attrNameLst>
                                      </p:cBhvr>
                                      <p:to>
                                        <p:strVal val="visible"/>
                                      </p:to>
                                    </p:set>
                                    <p:animEffect transition="in" filter="fade">
                                      <p:cBhvr>
                                        <p:cTn id="121" dur="500"/>
                                        <p:tgtEl>
                                          <p:spTgt spid="61">
                                            <p:txEl>
                                              <p:charRg st="1" end="1"/>
                                            </p:txEl>
                                          </p:spTgt>
                                        </p:tgtEl>
                                      </p:cBhvr>
                                    </p:animEffect>
                                  </p:childTnLst>
                                </p:cTn>
                              </p:par>
                              <p:par>
                                <p:cTn id="122" presetID="10" presetClass="entr" presetSubtype="0" fill="hold" nodeType="withEffect">
                                  <p:stCondLst>
                                    <p:cond delay="0"/>
                                  </p:stCondLst>
                                  <p:childTnLst>
                                    <p:set>
                                      <p:cBhvr>
                                        <p:cTn id="123" dur="1" fill="hold">
                                          <p:stCondLst>
                                            <p:cond delay="0"/>
                                          </p:stCondLst>
                                        </p:cTn>
                                        <p:tgtEl>
                                          <p:spTgt spid="61">
                                            <p:txEl>
                                              <p:charRg st="1" end="1"/>
                                            </p:txEl>
                                          </p:spTgt>
                                        </p:tgtEl>
                                        <p:attrNameLst>
                                          <p:attrName>style.visibility</p:attrName>
                                        </p:attrNameLst>
                                      </p:cBhvr>
                                      <p:to>
                                        <p:strVal val="visible"/>
                                      </p:to>
                                    </p:set>
                                    <p:animEffect transition="in" filter="fade">
                                      <p:cBhvr>
                                        <p:cTn id="124" dur="500"/>
                                        <p:tgtEl>
                                          <p:spTgt spid="61">
                                            <p:txEl>
                                              <p:charRg st="1" end="1"/>
                                            </p:txEl>
                                          </p:spTgt>
                                        </p:tgtEl>
                                      </p:cBhvr>
                                    </p:animEffect>
                                  </p:childTnLst>
                                </p:cTn>
                              </p:par>
                              <p:par>
                                <p:cTn id="125" presetID="10" presetClass="entr" presetSubtype="0" fill="hold" nodeType="withEffect">
                                  <p:stCondLst>
                                    <p:cond delay="0"/>
                                  </p:stCondLst>
                                  <p:childTnLst>
                                    <p:set>
                                      <p:cBhvr>
                                        <p:cTn id="126" dur="1" fill="hold">
                                          <p:stCondLst>
                                            <p:cond delay="0"/>
                                          </p:stCondLst>
                                        </p:cTn>
                                        <p:tgtEl>
                                          <p:spTgt spid="61">
                                            <p:txEl>
                                              <p:charRg st="1" end="1"/>
                                            </p:txEl>
                                          </p:spTgt>
                                        </p:tgtEl>
                                        <p:attrNameLst>
                                          <p:attrName>style.visibility</p:attrName>
                                        </p:attrNameLst>
                                      </p:cBhvr>
                                      <p:to>
                                        <p:strVal val="visible"/>
                                      </p:to>
                                    </p:set>
                                    <p:animEffect transition="in" filter="fade">
                                      <p:cBhvr>
                                        <p:cTn id="127" dur="500"/>
                                        <p:tgtEl>
                                          <p:spTgt spid="61">
                                            <p:txEl>
                                              <p:charRg st="1" end="1"/>
                                            </p:txEl>
                                          </p:spTgt>
                                        </p:tgtEl>
                                      </p:cBhvr>
                                    </p:animEffect>
                                  </p:childTnLst>
                                </p:cTn>
                              </p:par>
                              <p:par>
                                <p:cTn id="128" presetID="10" presetClass="entr" presetSubtype="0" fill="hold" nodeType="withEffect">
                                  <p:stCondLst>
                                    <p:cond delay="0"/>
                                  </p:stCondLst>
                                  <p:childTnLst>
                                    <p:set>
                                      <p:cBhvr>
                                        <p:cTn id="129" dur="1" fill="hold">
                                          <p:stCondLst>
                                            <p:cond delay="0"/>
                                          </p:stCondLst>
                                        </p:cTn>
                                        <p:tgtEl>
                                          <p:spTgt spid="61">
                                            <p:txEl>
                                              <p:charRg st="1" end="1"/>
                                            </p:txEl>
                                          </p:spTgt>
                                        </p:tgtEl>
                                        <p:attrNameLst>
                                          <p:attrName>style.visibility</p:attrName>
                                        </p:attrNameLst>
                                      </p:cBhvr>
                                      <p:to>
                                        <p:strVal val="visible"/>
                                      </p:to>
                                    </p:set>
                                    <p:animEffect transition="in" filter="fade">
                                      <p:cBhvr>
                                        <p:cTn id="130" dur="500"/>
                                        <p:tgtEl>
                                          <p:spTgt spid="61">
                                            <p:txEl>
                                              <p:charRg st="1" end="1"/>
                                            </p:txEl>
                                          </p:spTgt>
                                        </p:tgtEl>
                                      </p:cBhvr>
                                    </p:animEffect>
                                  </p:childTnLst>
                                </p:cTn>
                              </p:par>
                              <p:par>
                                <p:cTn id="131" presetID="10" presetClass="entr" presetSubtype="0" fill="hold" nodeType="withEffect">
                                  <p:stCondLst>
                                    <p:cond delay="0"/>
                                  </p:stCondLst>
                                  <p:childTnLst>
                                    <p:set>
                                      <p:cBhvr>
                                        <p:cTn id="132" dur="1" fill="hold">
                                          <p:stCondLst>
                                            <p:cond delay="0"/>
                                          </p:stCondLst>
                                        </p:cTn>
                                        <p:tgtEl>
                                          <p:spTgt spid="61">
                                            <p:txEl>
                                              <p:charRg st="1" end="1"/>
                                            </p:txEl>
                                          </p:spTgt>
                                        </p:tgtEl>
                                        <p:attrNameLst>
                                          <p:attrName>style.visibility</p:attrName>
                                        </p:attrNameLst>
                                      </p:cBhvr>
                                      <p:to>
                                        <p:strVal val="visible"/>
                                      </p:to>
                                    </p:set>
                                    <p:animEffect transition="in" filter="fade">
                                      <p:cBhvr>
                                        <p:cTn id="133" dur="500"/>
                                        <p:tgtEl>
                                          <p:spTgt spid="61">
                                            <p:txEl>
                                              <p:charRg st="1" end="1"/>
                                            </p:txEl>
                                          </p:spTgt>
                                        </p:tgtEl>
                                      </p:cBhvr>
                                    </p:animEffect>
                                  </p:childTnLst>
                                </p:cTn>
                              </p:par>
                              <p:par>
                                <p:cTn id="134" presetID="10" presetClass="entr" presetSubtype="0" fill="hold" nodeType="withEffect">
                                  <p:stCondLst>
                                    <p:cond delay="0"/>
                                  </p:stCondLst>
                                  <p:childTnLst>
                                    <p:set>
                                      <p:cBhvr>
                                        <p:cTn id="135" dur="1" fill="hold">
                                          <p:stCondLst>
                                            <p:cond delay="0"/>
                                          </p:stCondLst>
                                        </p:cTn>
                                        <p:tgtEl>
                                          <p:spTgt spid="61">
                                            <p:txEl>
                                              <p:charRg st="1" end="1"/>
                                            </p:txEl>
                                          </p:spTgt>
                                        </p:tgtEl>
                                        <p:attrNameLst>
                                          <p:attrName>style.visibility</p:attrName>
                                        </p:attrNameLst>
                                      </p:cBhvr>
                                      <p:to>
                                        <p:strVal val="visible"/>
                                      </p:to>
                                    </p:set>
                                    <p:animEffect transition="in" filter="fade">
                                      <p:cBhvr>
                                        <p:cTn id="136" dur="500"/>
                                        <p:tgtEl>
                                          <p:spTgt spid="61">
                                            <p:txEl>
                                              <p:charRg st="1" end="1"/>
                                            </p:txEl>
                                          </p:spTgt>
                                        </p:tgtEl>
                                      </p:cBhvr>
                                    </p:animEffect>
                                  </p:childTnLst>
                                </p:cTn>
                              </p:par>
                              <p:par>
                                <p:cTn id="137" presetID="10" presetClass="entr" presetSubtype="0" fill="hold" nodeType="withEffect">
                                  <p:stCondLst>
                                    <p:cond delay="0"/>
                                  </p:stCondLst>
                                  <p:childTnLst>
                                    <p:set>
                                      <p:cBhvr>
                                        <p:cTn id="138" dur="1" fill="hold">
                                          <p:stCondLst>
                                            <p:cond delay="0"/>
                                          </p:stCondLst>
                                        </p:cTn>
                                        <p:tgtEl>
                                          <p:spTgt spid="62">
                                            <p:txEl>
                                              <p:pRg st="0" end="0"/>
                                            </p:txEl>
                                          </p:spTgt>
                                        </p:tgtEl>
                                        <p:attrNameLst>
                                          <p:attrName>style.visibility</p:attrName>
                                        </p:attrNameLst>
                                      </p:cBhvr>
                                      <p:to>
                                        <p:strVal val="visible"/>
                                      </p:to>
                                    </p:set>
                                    <p:animEffect transition="in" filter="fade">
                                      <p:cBhvr>
                                        <p:cTn id="139" dur="500"/>
                                        <p:tgtEl>
                                          <p:spTgt spid="62">
                                            <p:txEl>
                                              <p:pRg st="0" end="0"/>
                                            </p:txEl>
                                          </p:spTgt>
                                        </p:tgtEl>
                                      </p:cBhvr>
                                    </p:animEffect>
                                  </p:childTnLst>
                                </p:cTn>
                              </p:par>
                              <p:par>
                                <p:cTn id="140" presetID="10" presetClass="entr" presetSubtype="0" fill="hold" nodeType="withEffect">
                                  <p:stCondLst>
                                    <p:cond delay="0"/>
                                  </p:stCondLst>
                                  <p:childTnLst>
                                    <p:set>
                                      <p:cBhvr>
                                        <p:cTn id="141" dur="1" fill="hold">
                                          <p:stCondLst>
                                            <p:cond delay="0"/>
                                          </p:stCondLst>
                                        </p:cTn>
                                        <p:tgtEl>
                                          <p:spTgt spid="62">
                                            <p:txEl>
                                              <p:charRg st="1" end="1"/>
                                            </p:txEl>
                                          </p:spTgt>
                                        </p:tgtEl>
                                        <p:attrNameLst>
                                          <p:attrName>style.visibility</p:attrName>
                                        </p:attrNameLst>
                                      </p:cBhvr>
                                      <p:to>
                                        <p:strVal val="visible"/>
                                      </p:to>
                                    </p:set>
                                    <p:animEffect transition="in" filter="fade">
                                      <p:cBhvr>
                                        <p:cTn id="142" dur="500"/>
                                        <p:tgtEl>
                                          <p:spTgt spid="62">
                                            <p:txEl>
                                              <p:charRg st="1" end="1"/>
                                            </p:txEl>
                                          </p:spTgt>
                                        </p:tgtEl>
                                      </p:cBhvr>
                                    </p:animEffect>
                                  </p:childTnLst>
                                </p:cTn>
                              </p:par>
                              <p:par>
                                <p:cTn id="143" presetID="10" presetClass="entr" presetSubtype="0" fill="hold" nodeType="withEffect">
                                  <p:stCondLst>
                                    <p:cond delay="0"/>
                                  </p:stCondLst>
                                  <p:childTnLst>
                                    <p:set>
                                      <p:cBhvr>
                                        <p:cTn id="144" dur="1" fill="hold">
                                          <p:stCondLst>
                                            <p:cond delay="0"/>
                                          </p:stCondLst>
                                        </p:cTn>
                                        <p:tgtEl>
                                          <p:spTgt spid="62">
                                            <p:txEl>
                                              <p:charRg st="1" end="1"/>
                                            </p:txEl>
                                          </p:spTgt>
                                        </p:tgtEl>
                                        <p:attrNameLst>
                                          <p:attrName>style.visibility</p:attrName>
                                        </p:attrNameLst>
                                      </p:cBhvr>
                                      <p:to>
                                        <p:strVal val="visible"/>
                                      </p:to>
                                    </p:set>
                                    <p:animEffect transition="in" filter="fade">
                                      <p:cBhvr>
                                        <p:cTn id="145" dur="500"/>
                                        <p:tgtEl>
                                          <p:spTgt spid="62">
                                            <p:txEl>
                                              <p:charRg st="1" end="1"/>
                                            </p:txEl>
                                          </p:spTgt>
                                        </p:tgtEl>
                                      </p:cBhvr>
                                    </p:animEffect>
                                  </p:childTnLst>
                                </p:cTn>
                              </p:par>
                              <p:par>
                                <p:cTn id="146" presetID="10" presetClass="entr" presetSubtype="0" fill="hold" nodeType="withEffect">
                                  <p:stCondLst>
                                    <p:cond delay="0"/>
                                  </p:stCondLst>
                                  <p:childTnLst>
                                    <p:set>
                                      <p:cBhvr>
                                        <p:cTn id="147" dur="1" fill="hold">
                                          <p:stCondLst>
                                            <p:cond delay="0"/>
                                          </p:stCondLst>
                                        </p:cTn>
                                        <p:tgtEl>
                                          <p:spTgt spid="62">
                                            <p:txEl>
                                              <p:charRg st="1" end="1"/>
                                            </p:txEl>
                                          </p:spTgt>
                                        </p:tgtEl>
                                        <p:attrNameLst>
                                          <p:attrName>style.visibility</p:attrName>
                                        </p:attrNameLst>
                                      </p:cBhvr>
                                      <p:to>
                                        <p:strVal val="visible"/>
                                      </p:to>
                                    </p:set>
                                    <p:animEffect transition="in" filter="fade">
                                      <p:cBhvr>
                                        <p:cTn id="148" dur="500"/>
                                        <p:tgtEl>
                                          <p:spTgt spid="62">
                                            <p:txEl>
                                              <p:charRg st="1" end="1"/>
                                            </p:txEl>
                                          </p:spTgt>
                                        </p:tgtEl>
                                      </p:cBhvr>
                                    </p:animEffect>
                                  </p:childTnLst>
                                </p:cTn>
                              </p:par>
                              <p:par>
                                <p:cTn id="149" presetID="10" presetClass="entr" presetSubtype="0" fill="hold" nodeType="withEffect">
                                  <p:stCondLst>
                                    <p:cond delay="0"/>
                                  </p:stCondLst>
                                  <p:childTnLst>
                                    <p:set>
                                      <p:cBhvr>
                                        <p:cTn id="150" dur="1" fill="hold">
                                          <p:stCondLst>
                                            <p:cond delay="0"/>
                                          </p:stCondLst>
                                        </p:cTn>
                                        <p:tgtEl>
                                          <p:spTgt spid="62">
                                            <p:txEl>
                                              <p:charRg st="1" end="1"/>
                                            </p:txEl>
                                          </p:spTgt>
                                        </p:tgtEl>
                                        <p:attrNameLst>
                                          <p:attrName>style.visibility</p:attrName>
                                        </p:attrNameLst>
                                      </p:cBhvr>
                                      <p:to>
                                        <p:strVal val="visible"/>
                                      </p:to>
                                    </p:set>
                                    <p:animEffect transition="in" filter="fade">
                                      <p:cBhvr>
                                        <p:cTn id="151" dur="500"/>
                                        <p:tgtEl>
                                          <p:spTgt spid="62">
                                            <p:txEl>
                                              <p:charRg st="1" end="1"/>
                                            </p:txEl>
                                          </p:spTgt>
                                        </p:tgtEl>
                                      </p:cBhvr>
                                    </p:animEffect>
                                  </p:childTnLst>
                                </p:cTn>
                              </p:par>
                              <p:par>
                                <p:cTn id="152" presetID="10" presetClass="entr" presetSubtype="0" fill="hold" nodeType="withEffect">
                                  <p:stCondLst>
                                    <p:cond delay="0"/>
                                  </p:stCondLst>
                                  <p:childTnLst>
                                    <p:set>
                                      <p:cBhvr>
                                        <p:cTn id="153" dur="1" fill="hold">
                                          <p:stCondLst>
                                            <p:cond delay="0"/>
                                          </p:stCondLst>
                                        </p:cTn>
                                        <p:tgtEl>
                                          <p:spTgt spid="62">
                                            <p:txEl>
                                              <p:charRg st="1" end="1"/>
                                            </p:txEl>
                                          </p:spTgt>
                                        </p:tgtEl>
                                        <p:attrNameLst>
                                          <p:attrName>style.visibility</p:attrName>
                                        </p:attrNameLst>
                                      </p:cBhvr>
                                      <p:to>
                                        <p:strVal val="visible"/>
                                      </p:to>
                                    </p:set>
                                    <p:animEffect transition="in" filter="fade">
                                      <p:cBhvr>
                                        <p:cTn id="154" dur="500"/>
                                        <p:tgtEl>
                                          <p:spTgt spid="62">
                                            <p:txEl>
                                              <p:charRg st="1" end="1"/>
                                            </p:txEl>
                                          </p:spTgt>
                                        </p:tgtEl>
                                      </p:cBhvr>
                                    </p:animEffect>
                                  </p:childTnLst>
                                </p:cTn>
                              </p:par>
                              <p:par>
                                <p:cTn id="155" presetID="10" presetClass="entr" presetSubtype="0" fill="hold" nodeType="withEffect">
                                  <p:stCondLst>
                                    <p:cond delay="0"/>
                                  </p:stCondLst>
                                  <p:childTnLst>
                                    <p:set>
                                      <p:cBhvr>
                                        <p:cTn id="156" dur="1" fill="hold">
                                          <p:stCondLst>
                                            <p:cond delay="0"/>
                                          </p:stCondLst>
                                        </p:cTn>
                                        <p:tgtEl>
                                          <p:spTgt spid="62">
                                            <p:txEl>
                                              <p:charRg st="1" end="1"/>
                                            </p:txEl>
                                          </p:spTgt>
                                        </p:tgtEl>
                                        <p:attrNameLst>
                                          <p:attrName>style.visibility</p:attrName>
                                        </p:attrNameLst>
                                      </p:cBhvr>
                                      <p:to>
                                        <p:strVal val="visible"/>
                                      </p:to>
                                    </p:set>
                                    <p:animEffect transition="in" filter="fade">
                                      <p:cBhvr>
                                        <p:cTn id="157" dur="500"/>
                                        <p:tgtEl>
                                          <p:spTgt spid="62">
                                            <p:txEl>
                                              <p:charRg st="1" end="1"/>
                                            </p:txEl>
                                          </p:spTgt>
                                        </p:tgtEl>
                                      </p:cBhvr>
                                    </p:animEffect>
                                  </p:childTnLst>
                                </p:cTn>
                              </p:par>
                              <p:par>
                                <p:cTn id="158" presetID="10" presetClass="entr" presetSubtype="0" fill="hold" nodeType="withEffect">
                                  <p:stCondLst>
                                    <p:cond delay="0"/>
                                  </p:stCondLst>
                                  <p:childTnLst>
                                    <p:set>
                                      <p:cBhvr>
                                        <p:cTn id="159" dur="1" fill="hold">
                                          <p:stCondLst>
                                            <p:cond delay="0"/>
                                          </p:stCondLst>
                                        </p:cTn>
                                        <p:tgtEl>
                                          <p:spTgt spid="62">
                                            <p:txEl>
                                              <p:charRg st="1" end="1"/>
                                            </p:txEl>
                                          </p:spTgt>
                                        </p:tgtEl>
                                        <p:attrNameLst>
                                          <p:attrName>style.visibility</p:attrName>
                                        </p:attrNameLst>
                                      </p:cBhvr>
                                      <p:to>
                                        <p:strVal val="visible"/>
                                      </p:to>
                                    </p:set>
                                    <p:animEffect transition="in" filter="fade">
                                      <p:cBhvr>
                                        <p:cTn id="160" dur="500"/>
                                        <p:tgtEl>
                                          <p:spTgt spid="62">
                                            <p:txEl>
                                              <p:charRg st="1" end="1"/>
                                            </p:txEl>
                                          </p:spTgt>
                                        </p:tgtEl>
                                      </p:cBhvr>
                                    </p:animEffect>
                                  </p:childTnLst>
                                </p:cTn>
                              </p:par>
                              <p:par>
                                <p:cTn id="161" presetID="10" presetClass="entr" presetSubtype="0" fill="hold" nodeType="withEffect">
                                  <p:stCondLst>
                                    <p:cond delay="0"/>
                                  </p:stCondLst>
                                  <p:childTnLst>
                                    <p:set>
                                      <p:cBhvr>
                                        <p:cTn id="162" dur="1" fill="hold">
                                          <p:stCondLst>
                                            <p:cond delay="0"/>
                                          </p:stCondLst>
                                        </p:cTn>
                                        <p:tgtEl>
                                          <p:spTgt spid="62">
                                            <p:txEl>
                                              <p:charRg st="1" end="1"/>
                                            </p:txEl>
                                          </p:spTgt>
                                        </p:tgtEl>
                                        <p:attrNameLst>
                                          <p:attrName>style.visibility</p:attrName>
                                        </p:attrNameLst>
                                      </p:cBhvr>
                                      <p:to>
                                        <p:strVal val="visible"/>
                                      </p:to>
                                    </p:set>
                                    <p:animEffect transition="in" filter="fade">
                                      <p:cBhvr>
                                        <p:cTn id="163" dur="500"/>
                                        <p:tgtEl>
                                          <p:spTgt spid="62">
                                            <p:txEl>
                                              <p:charRg st="1" end="1"/>
                                            </p:txEl>
                                          </p:spTgt>
                                        </p:tgtEl>
                                      </p:cBhvr>
                                    </p:animEffect>
                                  </p:childTnLst>
                                </p:cTn>
                              </p:par>
                              <p:par>
                                <p:cTn id="164" presetID="10" presetClass="entr" presetSubtype="0" fill="hold" nodeType="withEffect">
                                  <p:stCondLst>
                                    <p:cond delay="0"/>
                                  </p:stCondLst>
                                  <p:childTnLst>
                                    <p:set>
                                      <p:cBhvr>
                                        <p:cTn id="165" dur="1" fill="hold">
                                          <p:stCondLst>
                                            <p:cond delay="0"/>
                                          </p:stCondLst>
                                        </p:cTn>
                                        <p:tgtEl>
                                          <p:spTgt spid="63">
                                            <p:txEl>
                                              <p:pRg st="0" end="0"/>
                                            </p:txEl>
                                          </p:spTgt>
                                        </p:tgtEl>
                                        <p:attrNameLst>
                                          <p:attrName>style.visibility</p:attrName>
                                        </p:attrNameLst>
                                      </p:cBhvr>
                                      <p:to>
                                        <p:strVal val="visible"/>
                                      </p:to>
                                    </p:set>
                                    <p:animEffect transition="in" filter="fade">
                                      <p:cBhvr>
                                        <p:cTn id="166" dur="500"/>
                                        <p:tgtEl>
                                          <p:spTgt spid="63">
                                            <p:txEl>
                                              <p:pRg st="0" end="0"/>
                                            </p:txEl>
                                          </p:spTgt>
                                        </p:tgtEl>
                                      </p:cBhvr>
                                    </p:animEffect>
                                  </p:childTnLst>
                                </p:cTn>
                              </p:par>
                              <p:par>
                                <p:cTn id="167" presetID="10" presetClass="entr" presetSubtype="0" fill="hold" nodeType="withEffect">
                                  <p:stCondLst>
                                    <p:cond delay="0"/>
                                  </p:stCondLst>
                                  <p:childTnLst>
                                    <p:set>
                                      <p:cBhvr>
                                        <p:cTn id="168" dur="1" fill="hold">
                                          <p:stCondLst>
                                            <p:cond delay="0"/>
                                          </p:stCondLst>
                                        </p:cTn>
                                        <p:tgtEl>
                                          <p:spTgt spid="63">
                                            <p:txEl>
                                              <p:charRg st="1" end="1"/>
                                            </p:txEl>
                                          </p:spTgt>
                                        </p:tgtEl>
                                        <p:attrNameLst>
                                          <p:attrName>style.visibility</p:attrName>
                                        </p:attrNameLst>
                                      </p:cBhvr>
                                      <p:to>
                                        <p:strVal val="visible"/>
                                      </p:to>
                                    </p:set>
                                    <p:animEffect transition="in" filter="fade">
                                      <p:cBhvr>
                                        <p:cTn id="169" dur="500"/>
                                        <p:tgtEl>
                                          <p:spTgt spid="63">
                                            <p:txEl>
                                              <p:charRg st="1" end="1"/>
                                            </p:txEl>
                                          </p:spTgt>
                                        </p:tgtEl>
                                      </p:cBhvr>
                                    </p:animEffect>
                                  </p:childTnLst>
                                </p:cTn>
                              </p:par>
                              <p:par>
                                <p:cTn id="170" presetID="10" presetClass="entr" presetSubtype="0" fill="hold" nodeType="withEffect">
                                  <p:stCondLst>
                                    <p:cond delay="0"/>
                                  </p:stCondLst>
                                  <p:childTnLst>
                                    <p:set>
                                      <p:cBhvr>
                                        <p:cTn id="171" dur="1" fill="hold">
                                          <p:stCondLst>
                                            <p:cond delay="0"/>
                                          </p:stCondLst>
                                        </p:cTn>
                                        <p:tgtEl>
                                          <p:spTgt spid="63">
                                            <p:txEl>
                                              <p:charRg st="1" end="1"/>
                                            </p:txEl>
                                          </p:spTgt>
                                        </p:tgtEl>
                                        <p:attrNameLst>
                                          <p:attrName>style.visibility</p:attrName>
                                        </p:attrNameLst>
                                      </p:cBhvr>
                                      <p:to>
                                        <p:strVal val="visible"/>
                                      </p:to>
                                    </p:set>
                                    <p:animEffect transition="in" filter="fade">
                                      <p:cBhvr>
                                        <p:cTn id="172" dur="500"/>
                                        <p:tgtEl>
                                          <p:spTgt spid="63">
                                            <p:txEl>
                                              <p:charRg st="1" end="1"/>
                                            </p:txEl>
                                          </p:spTgt>
                                        </p:tgtEl>
                                      </p:cBhvr>
                                    </p:animEffect>
                                  </p:childTnLst>
                                </p:cTn>
                              </p:par>
                              <p:par>
                                <p:cTn id="173" presetID="10" presetClass="entr" presetSubtype="0" fill="hold" nodeType="withEffect">
                                  <p:stCondLst>
                                    <p:cond delay="0"/>
                                  </p:stCondLst>
                                  <p:childTnLst>
                                    <p:set>
                                      <p:cBhvr>
                                        <p:cTn id="174" dur="1" fill="hold">
                                          <p:stCondLst>
                                            <p:cond delay="0"/>
                                          </p:stCondLst>
                                        </p:cTn>
                                        <p:tgtEl>
                                          <p:spTgt spid="63">
                                            <p:txEl>
                                              <p:charRg st="1" end="1"/>
                                            </p:txEl>
                                          </p:spTgt>
                                        </p:tgtEl>
                                        <p:attrNameLst>
                                          <p:attrName>style.visibility</p:attrName>
                                        </p:attrNameLst>
                                      </p:cBhvr>
                                      <p:to>
                                        <p:strVal val="visible"/>
                                      </p:to>
                                    </p:set>
                                    <p:animEffect transition="in" filter="fade">
                                      <p:cBhvr>
                                        <p:cTn id="175" dur="500"/>
                                        <p:tgtEl>
                                          <p:spTgt spid="63">
                                            <p:txEl>
                                              <p:charRg st="1" end="1"/>
                                            </p:txEl>
                                          </p:spTgt>
                                        </p:tgtEl>
                                      </p:cBhvr>
                                    </p:animEffect>
                                  </p:childTnLst>
                                </p:cTn>
                              </p:par>
                              <p:par>
                                <p:cTn id="176" presetID="10" presetClass="entr" presetSubtype="0" fill="hold" nodeType="withEffect">
                                  <p:stCondLst>
                                    <p:cond delay="0"/>
                                  </p:stCondLst>
                                  <p:childTnLst>
                                    <p:set>
                                      <p:cBhvr>
                                        <p:cTn id="177" dur="1" fill="hold">
                                          <p:stCondLst>
                                            <p:cond delay="0"/>
                                          </p:stCondLst>
                                        </p:cTn>
                                        <p:tgtEl>
                                          <p:spTgt spid="63">
                                            <p:txEl>
                                              <p:charRg st="1" end="1"/>
                                            </p:txEl>
                                          </p:spTgt>
                                        </p:tgtEl>
                                        <p:attrNameLst>
                                          <p:attrName>style.visibility</p:attrName>
                                        </p:attrNameLst>
                                      </p:cBhvr>
                                      <p:to>
                                        <p:strVal val="visible"/>
                                      </p:to>
                                    </p:set>
                                    <p:animEffect transition="in" filter="fade">
                                      <p:cBhvr>
                                        <p:cTn id="178" dur="500"/>
                                        <p:tgtEl>
                                          <p:spTgt spid="63">
                                            <p:txEl>
                                              <p:charRg st="1" end="1"/>
                                            </p:txEl>
                                          </p:spTgt>
                                        </p:tgtEl>
                                      </p:cBhvr>
                                    </p:animEffect>
                                  </p:childTnLst>
                                </p:cTn>
                              </p:par>
                              <p:par>
                                <p:cTn id="179" presetID="10" presetClass="entr" presetSubtype="0" fill="hold" nodeType="withEffect">
                                  <p:stCondLst>
                                    <p:cond delay="0"/>
                                  </p:stCondLst>
                                  <p:childTnLst>
                                    <p:set>
                                      <p:cBhvr>
                                        <p:cTn id="180" dur="1" fill="hold">
                                          <p:stCondLst>
                                            <p:cond delay="0"/>
                                          </p:stCondLst>
                                        </p:cTn>
                                        <p:tgtEl>
                                          <p:spTgt spid="63">
                                            <p:txEl>
                                              <p:charRg st="1" end="1"/>
                                            </p:txEl>
                                          </p:spTgt>
                                        </p:tgtEl>
                                        <p:attrNameLst>
                                          <p:attrName>style.visibility</p:attrName>
                                        </p:attrNameLst>
                                      </p:cBhvr>
                                      <p:to>
                                        <p:strVal val="visible"/>
                                      </p:to>
                                    </p:set>
                                    <p:animEffect transition="in" filter="fade">
                                      <p:cBhvr>
                                        <p:cTn id="181" dur="500"/>
                                        <p:tgtEl>
                                          <p:spTgt spid="63">
                                            <p:txEl>
                                              <p:charRg st="1" end="1"/>
                                            </p:txEl>
                                          </p:spTgt>
                                        </p:tgtEl>
                                      </p:cBhvr>
                                    </p:animEffect>
                                  </p:childTnLst>
                                </p:cTn>
                              </p:par>
                              <p:par>
                                <p:cTn id="182" presetID="10" presetClass="entr" presetSubtype="0" fill="hold" nodeType="withEffect">
                                  <p:stCondLst>
                                    <p:cond delay="0"/>
                                  </p:stCondLst>
                                  <p:childTnLst>
                                    <p:set>
                                      <p:cBhvr>
                                        <p:cTn id="183" dur="1" fill="hold">
                                          <p:stCondLst>
                                            <p:cond delay="0"/>
                                          </p:stCondLst>
                                        </p:cTn>
                                        <p:tgtEl>
                                          <p:spTgt spid="63">
                                            <p:txEl>
                                              <p:charRg st="1" end="1"/>
                                            </p:txEl>
                                          </p:spTgt>
                                        </p:tgtEl>
                                        <p:attrNameLst>
                                          <p:attrName>style.visibility</p:attrName>
                                        </p:attrNameLst>
                                      </p:cBhvr>
                                      <p:to>
                                        <p:strVal val="visible"/>
                                      </p:to>
                                    </p:set>
                                    <p:animEffect transition="in" filter="fade">
                                      <p:cBhvr>
                                        <p:cTn id="184" dur="500"/>
                                        <p:tgtEl>
                                          <p:spTgt spid="63">
                                            <p:txEl>
                                              <p:charRg st="1" end="1"/>
                                            </p:txEl>
                                          </p:spTgt>
                                        </p:tgtEl>
                                      </p:cBhvr>
                                    </p:animEffect>
                                  </p:childTnLst>
                                </p:cTn>
                              </p:par>
                              <p:par>
                                <p:cTn id="185" presetID="10" presetClass="entr" presetSubtype="0" fill="hold" nodeType="withEffect">
                                  <p:stCondLst>
                                    <p:cond delay="0"/>
                                  </p:stCondLst>
                                  <p:childTnLst>
                                    <p:set>
                                      <p:cBhvr>
                                        <p:cTn id="186" dur="1" fill="hold">
                                          <p:stCondLst>
                                            <p:cond delay="0"/>
                                          </p:stCondLst>
                                        </p:cTn>
                                        <p:tgtEl>
                                          <p:spTgt spid="63">
                                            <p:txEl>
                                              <p:charRg st="1" end="1"/>
                                            </p:txEl>
                                          </p:spTgt>
                                        </p:tgtEl>
                                        <p:attrNameLst>
                                          <p:attrName>style.visibility</p:attrName>
                                        </p:attrNameLst>
                                      </p:cBhvr>
                                      <p:to>
                                        <p:strVal val="visible"/>
                                      </p:to>
                                    </p:set>
                                    <p:animEffect transition="in" filter="fade">
                                      <p:cBhvr>
                                        <p:cTn id="187" dur="500"/>
                                        <p:tgtEl>
                                          <p:spTgt spid="63">
                                            <p:txEl>
                                              <p:charRg st="1" end="1"/>
                                            </p:txEl>
                                          </p:spTgt>
                                        </p:tgtEl>
                                      </p:cBhvr>
                                    </p:animEffect>
                                  </p:childTnLst>
                                </p:cTn>
                              </p:par>
                              <p:par>
                                <p:cTn id="188" presetID="10" presetClass="entr" presetSubtype="0" fill="hold" nodeType="withEffect">
                                  <p:stCondLst>
                                    <p:cond delay="0"/>
                                  </p:stCondLst>
                                  <p:childTnLst>
                                    <p:set>
                                      <p:cBhvr>
                                        <p:cTn id="189" dur="1" fill="hold">
                                          <p:stCondLst>
                                            <p:cond delay="0"/>
                                          </p:stCondLst>
                                        </p:cTn>
                                        <p:tgtEl>
                                          <p:spTgt spid="63">
                                            <p:txEl>
                                              <p:charRg st="1" end="1"/>
                                            </p:txEl>
                                          </p:spTgt>
                                        </p:tgtEl>
                                        <p:attrNameLst>
                                          <p:attrName>style.visibility</p:attrName>
                                        </p:attrNameLst>
                                      </p:cBhvr>
                                      <p:to>
                                        <p:strVal val="visible"/>
                                      </p:to>
                                    </p:set>
                                    <p:animEffect transition="in" filter="fade">
                                      <p:cBhvr>
                                        <p:cTn id="190" dur="500"/>
                                        <p:tgtEl>
                                          <p:spTgt spid="63">
                                            <p:txEl>
                                              <p:char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act Us">
    <p:bg>
      <p:bgRef idx="1002">
        <a:schemeClr val="bg2"/>
      </p:bgRef>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6797675" y="0"/>
            <a:ext cx="4387850" cy="6858000"/>
          </a:xfrm>
        </p:spPr>
        <p:txBody>
          <a:bodyPr/>
          <a:lstStyle/>
          <a:p>
            <a:endParaRPr lang="id-ID"/>
          </a:p>
        </p:txBody>
      </p:sp>
    </p:spTree>
    <p:extLst>
      <p:ext uri="{BB962C8B-B14F-4D97-AF65-F5344CB8AC3E}">
        <p14:creationId xmlns:p14="http://schemas.microsoft.com/office/powerpoint/2010/main" val="35967498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What we do">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1397709" y="1857603"/>
            <a:ext cx="2160000" cy="2160000"/>
          </a:xfrm>
          <a:custGeom>
            <a:avLst/>
            <a:gdLst>
              <a:gd name="connsiteX0" fmla="*/ 1260000 w 2520000"/>
              <a:gd name="connsiteY0" fmla="*/ 0 h 2520000"/>
              <a:gd name="connsiteX1" fmla="*/ 2520000 w 2520000"/>
              <a:gd name="connsiteY1" fmla="*/ 1260000 h 2520000"/>
              <a:gd name="connsiteX2" fmla="*/ 1260000 w 2520000"/>
              <a:gd name="connsiteY2" fmla="*/ 2520000 h 2520000"/>
              <a:gd name="connsiteX3" fmla="*/ 0 w 2520000"/>
              <a:gd name="connsiteY3" fmla="*/ 1260000 h 2520000"/>
              <a:gd name="connsiteX4" fmla="*/ 1260000 w 2520000"/>
              <a:gd name="connsiteY4" fmla="*/ 0 h 25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0000" h="2520000">
                <a:moveTo>
                  <a:pt x="1260000" y="0"/>
                </a:moveTo>
                <a:cubicBezTo>
                  <a:pt x="1955879" y="0"/>
                  <a:pt x="2520000" y="564121"/>
                  <a:pt x="2520000" y="1260000"/>
                </a:cubicBezTo>
                <a:cubicBezTo>
                  <a:pt x="2520000" y="1955879"/>
                  <a:pt x="1955879" y="2520000"/>
                  <a:pt x="1260000" y="2520000"/>
                </a:cubicBezTo>
                <a:cubicBezTo>
                  <a:pt x="564121" y="2520000"/>
                  <a:pt x="0" y="1955879"/>
                  <a:pt x="0" y="1260000"/>
                </a:cubicBezTo>
                <a:cubicBezTo>
                  <a:pt x="0" y="564121"/>
                  <a:pt x="564121" y="0"/>
                  <a:pt x="1260000" y="0"/>
                </a:cubicBezTo>
                <a:close/>
              </a:path>
            </a:pathLst>
          </a:custGeom>
          <a:effectLst>
            <a:outerShdw blurRad="63500" sx="102000" sy="102000" algn="ctr" rotWithShape="0">
              <a:prstClr val="black">
                <a:alpha val="40000"/>
              </a:prstClr>
            </a:outerShdw>
          </a:effectLst>
        </p:spPr>
        <p:txBody>
          <a:bodyPr wrap="square">
            <a:noAutofit/>
          </a:bodyPr>
          <a:lstStyle/>
          <a:p>
            <a:endParaRPr lang="id-ID" dirty="0"/>
          </a:p>
        </p:txBody>
      </p:sp>
      <p:sp>
        <p:nvSpPr>
          <p:cNvPr id="13" name="Picture Placeholder 12"/>
          <p:cNvSpPr>
            <a:spLocks noGrp="1"/>
          </p:cNvSpPr>
          <p:nvPr>
            <p:ph type="pic" sz="quarter" idx="11"/>
          </p:nvPr>
        </p:nvSpPr>
        <p:spPr>
          <a:xfrm>
            <a:off x="8756455" y="1857603"/>
            <a:ext cx="2160000" cy="2160000"/>
          </a:xfrm>
          <a:custGeom>
            <a:avLst/>
            <a:gdLst>
              <a:gd name="connsiteX0" fmla="*/ 1260000 w 2520000"/>
              <a:gd name="connsiteY0" fmla="*/ 0 h 2520000"/>
              <a:gd name="connsiteX1" fmla="*/ 2520000 w 2520000"/>
              <a:gd name="connsiteY1" fmla="*/ 1260000 h 2520000"/>
              <a:gd name="connsiteX2" fmla="*/ 1260000 w 2520000"/>
              <a:gd name="connsiteY2" fmla="*/ 2520000 h 2520000"/>
              <a:gd name="connsiteX3" fmla="*/ 0 w 2520000"/>
              <a:gd name="connsiteY3" fmla="*/ 1260000 h 2520000"/>
              <a:gd name="connsiteX4" fmla="*/ 1260000 w 2520000"/>
              <a:gd name="connsiteY4" fmla="*/ 0 h 25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0000" h="2520000">
                <a:moveTo>
                  <a:pt x="1260000" y="0"/>
                </a:moveTo>
                <a:cubicBezTo>
                  <a:pt x="1955879" y="0"/>
                  <a:pt x="2520000" y="564121"/>
                  <a:pt x="2520000" y="1260000"/>
                </a:cubicBezTo>
                <a:cubicBezTo>
                  <a:pt x="2520000" y="1955879"/>
                  <a:pt x="1955879" y="2520000"/>
                  <a:pt x="1260000" y="2520000"/>
                </a:cubicBezTo>
                <a:cubicBezTo>
                  <a:pt x="564121" y="2520000"/>
                  <a:pt x="0" y="1955879"/>
                  <a:pt x="0" y="1260000"/>
                </a:cubicBezTo>
                <a:cubicBezTo>
                  <a:pt x="0" y="564121"/>
                  <a:pt x="564121" y="0"/>
                  <a:pt x="1260000" y="0"/>
                </a:cubicBezTo>
                <a:close/>
              </a:path>
            </a:pathLst>
          </a:custGeom>
          <a:effectLst>
            <a:outerShdw blurRad="63500" sx="102000" sy="102000" algn="ctr" rotWithShape="0">
              <a:prstClr val="black">
                <a:alpha val="40000"/>
              </a:prstClr>
            </a:outerShdw>
          </a:effectLst>
        </p:spPr>
        <p:txBody>
          <a:bodyPr wrap="square">
            <a:noAutofit/>
          </a:bodyPr>
          <a:lstStyle/>
          <a:p>
            <a:endParaRPr lang="id-ID" dirty="0"/>
          </a:p>
        </p:txBody>
      </p:sp>
      <p:sp>
        <p:nvSpPr>
          <p:cNvPr id="14" name="Picture Placeholder 13"/>
          <p:cNvSpPr>
            <a:spLocks noGrp="1"/>
          </p:cNvSpPr>
          <p:nvPr>
            <p:ph type="pic" sz="quarter" idx="12"/>
          </p:nvPr>
        </p:nvSpPr>
        <p:spPr>
          <a:xfrm>
            <a:off x="5077083" y="1857603"/>
            <a:ext cx="2160000" cy="2160000"/>
          </a:xfrm>
          <a:custGeom>
            <a:avLst/>
            <a:gdLst>
              <a:gd name="connsiteX0" fmla="*/ 1260000 w 2520000"/>
              <a:gd name="connsiteY0" fmla="*/ 0 h 2520000"/>
              <a:gd name="connsiteX1" fmla="*/ 2520000 w 2520000"/>
              <a:gd name="connsiteY1" fmla="*/ 1260000 h 2520000"/>
              <a:gd name="connsiteX2" fmla="*/ 1260000 w 2520000"/>
              <a:gd name="connsiteY2" fmla="*/ 2520000 h 2520000"/>
              <a:gd name="connsiteX3" fmla="*/ 0 w 2520000"/>
              <a:gd name="connsiteY3" fmla="*/ 1260000 h 2520000"/>
              <a:gd name="connsiteX4" fmla="*/ 1260000 w 2520000"/>
              <a:gd name="connsiteY4" fmla="*/ 0 h 25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0000" h="2520000">
                <a:moveTo>
                  <a:pt x="1260000" y="0"/>
                </a:moveTo>
                <a:cubicBezTo>
                  <a:pt x="1955879" y="0"/>
                  <a:pt x="2520000" y="564121"/>
                  <a:pt x="2520000" y="1260000"/>
                </a:cubicBezTo>
                <a:cubicBezTo>
                  <a:pt x="2520000" y="1955879"/>
                  <a:pt x="1955879" y="2520000"/>
                  <a:pt x="1260000" y="2520000"/>
                </a:cubicBezTo>
                <a:cubicBezTo>
                  <a:pt x="564121" y="2520000"/>
                  <a:pt x="0" y="1955879"/>
                  <a:pt x="0" y="1260000"/>
                </a:cubicBezTo>
                <a:cubicBezTo>
                  <a:pt x="0" y="564121"/>
                  <a:pt x="564121" y="0"/>
                  <a:pt x="1260000" y="0"/>
                </a:cubicBezTo>
                <a:close/>
              </a:path>
            </a:pathLst>
          </a:custGeom>
          <a:effectLst>
            <a:outerShdw blurRad="63500" sx="102000" sy="102000" algn="ctr" rotWithShape="0">
              <a:prstClr val="black">
                <a:alpha val="40000"/>
              </a:prstClr>
            </a:outerShdw>
          </a:effectLst>
        </p:spPr>
        <p:txBody>
          <a:bodyPr wrap="square">
            <a:noAutofit/>
          </a:bodyPr>
          <a:lstStyle/>
          <a:p>
            <a:endParaRPr lang="id-ID" dirty="0"/>
          </a:p>
        </p:txBody>
      </p:sp>
      <p:sp>
        <p:nvSpPr>
          <p:cNvPr id="16" name="Text Placeholder 15"/>
          <p:cNvSpPr>
            <a:spLocks noGrp="1"/>
          </p:cNvSpPr>
          <p:nvPr>
            <p:ph type="body" sz="quarter" idx="13"/>
          </p:nvPr>
        </p:nvSpPr>
        <p:spPr>
          <a:xfrm>
            <a:off x="1218975" y="4253140"/>
            <a:ext cx="2520000" cy="360000"/>
          </a:xfrm>
        </p:spPr>
        <p:txBody>
          <a:bodyPr>
            <a:normAutofit/>
          </a:bodyPr>
          <a:lstStyle>
            <a:lvl1pPr marL="0" indent="0" algn="ctr">
              <a:buNone/>
              <a:defRPr sz="2400" b="1"/>
            </a:lvl1pPr>
          </a:lstStyle>
          <a:p>
            <a:pPr lvl="0"/>
            <a:r>
              <a:rPr lang="en-US" dirty="0"/>
              <a:t>Click to edit</a:t>
            </a:r>
            <a:endParaRPr lang="id-ID" dirty="0"/>
          </a:p>
        </p:txBody>
      </p:sp>
      <p:sp>
        <p:nvSpPr>
          <p:cNvPr id="17" name="Text Placeholder 15"/>
          <p:cNvSpPr>
            <a:spLocks noGrp="1"/>
          </p:cNvSpPr>
          <p:nvPr>
            <p:ph type="body" sz="quarter" idx="14"/>
          </p:nvPr>
        </p:nvSpPr>
        <p:spPr>
          <a:xfrm>
            <a:off x="4897083" y="4253140"/>
            <a:ext cx="2520000" cy="360000"/>
          </a:xfrm>
        </p:spPr>
        <p:txBody>
          <a:bodyPr>
            <a:normAutofit/>
          </a:bodyPr>
          <a:lstStyle>
            <a:lvl1pPr marL="0" indent="0" algn="ctr">
              <a:buNone/>
              <a:defRPr sz="2400" b="1"/>
            </a:lvl1pPr>
          </a:lstStyle>
          <a:p>
            <a:pPr lvl="0"/>
            <a:r>
              <a:rPr lang="en-US" dirty="0"/>
              <a:t>Click to edit</a:t>
            </a:r>
            <a:endParaRPr lang="id-ID" dirty="0"/>
          </a:p>
        </p:txBody>
      </p:sp>
      <p:sp>
        <p:nvSpPr>
          <p:cNvPr id="18" name="Text Placeholder 15"/>
          <p:cNvSpPr>
            <a:spLocks noGrp="1"/>
          </p:cNvSpPr>
          <p:nvPr>
            <p:ph type="body" sz="quarter" idx="15"/>
          </p:nvPr>
        </p:nvSpPr>
        <p:spPr>
          <a:xfrm>
            <a:off x="8576455" y="4253140"/>
            <a:ext cx="2520000" cy="360000"/>
          </a:xfrm>
        </p:spPr>
        <p:txBody>
          <a:bodyPr>
            <a:normAutofit/>
          </a:bodyPr>
          <a:lstStyle>
            <a:lvl1pPr marL="0" indent="0" algn="ctr">
              <a:buNone/>
              <a:defRPr sz="2400" b="1"/>
            </a:lvl1pPr>
          </a:lstStyle>
          <a:p>
            <a:pPr lvl="0"/>
            <a:r>
              <a:rPr lang="en-US" dirty="0"/>
              <a:t>Click to edit</a:t>
            </a:r>
            <a:endParaRPr lang="id-ID" dirty="0"/>
          </a:p>
        </p:txBody>
      </p:sp>
      <p:sp>
        <p:nvSpPr>
          <p:cNvPr id="19" name="Rectangle 18"/>
          <p:cNvSpPr/>
          <p:nvPr userDrawn="1"/>
        </p:nvSpPr>
        <p:spPr>
          <a:xfrm>
            <a:off x="2027709" y="4787308"/>
            <a:ext cx="900000" cy="10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id-ID" sz="2400"/>
          </a:p>
        </p:txBody>
      </p:sp>
      <p:sp>
        <p:nvSpPr>
          <p:cNvPr id="20" name="Rectangle 19"/>
          <p:cNvSpPr/>
          <p:nvPr userDrawn="1"/>
        </p:nvSpPr>
        <p:spPr>
          <a:xfrm>
            <a:off x="5707083" y="4787308"/>
            <a:ext cx="900000" cy="10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id-ID" sz="2400"/>
          </a:p>
        </p:txBody>
      </p:sp>
      <p:sp>
        <p:nvSpPr>
          <p:cNvPr id="21" name="Rectangle 20"/>
          <p:cNvSpPr/>
          <p:nvPr userDrawn="1"/>
        </p:nvSpPr>
        <p:spPr>
          <a:xfrm>
            <a:off x="9386455" y="4787308"/>
            <a:ext cx="900000" cy="10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id-ID" sz="2400"/>
          </a:p>
        </p:txBody>
      </p:sp>
      <p:sp>
        <p:nvSpPr>
          <p:cNvPr id="23" name="Text Placeholder 22"/>
          <p:cNvSpPr>
            <a:spLocks noGrp="1"/>
          </p:cNvSpPr>
          <p:nvPr>
            <p:ph type="body" sz="quarter" idx="16"/>
          </p:nvPr>
        </p:nvSpPr>
        <p:spPr>
          <a:xfrm>
            <a:off x="765630" y="5069209"/>
            <a:ext cx="3414487" cy="1520279"/>
          </a:xfrm>
        </p:spPr>
        <p:txBody>
          <a:bodyPr>
            <a:normAutofit/>
          </a:bodyPr>
          <a:lstStyle>
            <a:lvl1pPr marL="0" indent="0">
              <a:buNone/>
              <a:defRPr sz="1600"/>
            </a:lvl1pPr>
          </a:lstStyle>
          <a:p>
            <a:pPr lvl="0"/>
            <a:r>
              <a:rPr lang="en-US" dirty="0"/>
              <a:t>Click to edit</a:t>
            </a:r>
            <a:endParaRPr lang="id-ID" dirty="0"/>
          </a:p>
        </p:txBody>
      </p:sp>
      <p:sp>
        <p:nvSpPr>
          <p:cNvPr id="26" name="Text Placeholder 22"/>
          <p:cNvSpPr>
            <a:spLocks noGrp="1"/>
          </p:cNvSpPr>
          <p:nvPr>
            <p:ph type="body" sz="quarter" idx="17"/>
          </p:nvPr>
        </p:nvSpPr>
        <p:spPr>
          <a:xfrm>
            <a:off x="4449839" y="5069209"/>
            <a:ext cx="3414487" cy="1520279"/>
          </a:xfrm>
        </p:spPr>
        <p:txBody>
          <a:bodyPr>
            <a:normAutofit/>
          </a:bodyPr>
          <a:lstStyle>
            <a:lvl1pPr marL="0" indent="0">
              <a:buNone/>
              <a:defRPr sz="1600"/>
            </a:lvl1pPr>
          </a:lstStyle>
          <a:p>
            <a:pPr lvl="0"/>
            <a:r>
              <a:rPr lang="en-US" dirty="0"/>
              <a:t>Click to edit</a:t>
            </a:r>
            <a:endParaRPr lang="id-ID" dirty="0"/>
          </a:p>
        </p:txBody>
      </p:sp>
      <p:sp>
        <p:nvSpPr>
          <p:cNvPr id="27" name="Text Placeholder 22"/>
          <p:cNvSpPr>
            <a:spLocks noGrp="1"/>
          </p:cNvSpPr>
          <p:nvPr>
            <p:ph type="body" sz="quarter" idx="18"/>
          </p:nvPr>
        </p:nvSpPr>
        <p:spPr>
          <a:xfrm>
            <a:off x="8129213" y="5069209"/>
            <a:ext cx="3414487" cy="1520279"/>
          </a:xfrm>
        </p:spPr>
        <p:txBody>
          <a:bodyPr>
            <a:normAutofit/>
          </a:bodyPr>
          <a:lstStyle>
            <a:lvl1pPr marL="0" indent="0">
              <a:buNone/>
              <a:defRPr sz="1600"/>
            </a:lvl1pPr>
          </a:lstStyle>
          <a:p>
            <a:pPr lvl="0"/>
            <a:r>
              <a:rPr lang="en-US" dirty="0"/>
              <a:t>Click to edit</a:t>
            </a:r>
            <a:endParaRPr lang="id-ID" dirty="0"/>
          </a:p>
        </p:txBody>
      </p:sp>
      <p:sp>
        <p:nvSpPr>
          <p:cNvPr id="29" name="Title 1"/>
          <p:cNvSpPr>
            <a:spLocks noGrp="1"/>
          </p:cNvSpPr>
          <p:nvPr>
            <p:ph type="title"/>
          </p:nvPr>
        </p:nvSpPr>
        <p:spPr>
          <a:xfrm>
            <a:off x="838200" y="365126"/>
            <a:ext cx="10515600" cy="491924"/>
          </a:xfrm>
        </p:spPr>
        <p:txBody>
          <a:bodyPr/>
          <a:lstStyle/>
          <a:p>
            <a:r>
              <a:rPr lang="en-US"/>
              <a:t>Click to edit Master title style</a:t>
            </a:r>
            <a:endParaRPr lang="en-US" dirty="0"/>
          </a:p>
        </p:txBody>
      </p:sp>
      <p:cxnSp>
        <p:nvCxnSpPr>
          <p:cNvPr id="30" name="Straight Connector 29"/>
          <p:cNvCxnSpPr/>
          <p:nvPr userDrawn="1"/>
        </p:nvCxnSpPr>
        <p:spPr>
          <a:xfrm>
            <a:off x="839305" y="910057"/>
            <a:ext cx="899886" cy="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35750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Our Services">
    <p:spTree>
      <p:nvGrpSpPr>
        <p:cNvPr id="1" name=""/>
        <p:cNvGrpSpPr/>
        <p:nvPr/>
      </p:nvGrpSpPr>
      <p:grpSpPr>
        <a:xfrm>
          <a:off x="0" y="0"/>
          <a:ext cx="0" cy="0"/>
          <a:chOff x="0" y="0"/>
          <a:chExt cx="0" cy="0"/>
        </a:xfrm>
      </p:grpSpPr>
      <p:sp>
        <p:nvSpPr>
          <p:cNvPr id="11" name="Rounded Rectangle 10"/>
          <p:cNvSpPr/>
          <p:nvPr userDrawn="1"/>
        </p:nvSpPr>
        <p:spPr>
          <a:xfrm>
            <a:off x="2156135" y="1842349"/>
            <a:ext cx="3420000" cy="1822017"/>
          </a:xfrm>
          <a:prstGeom prst="round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defTabSz="457189"/>
            <a:endParaRPr lang="en-US" sz="1600" dirty="0">
              <a:solidFill>
                <a:prstClr val="white"/>
              </a:solidFill>
            </a:endParaRPr>
          </a:p>
        </p:txBody>
      </p:sp>
      <p:sp>
        <p:nvSpPr>
          <p:cNvPr id="12" name="Rounded Rectangle 11"/>
          <p:cNvSpPr/>
          <p:nvPr userDrawn="1"/>
        </p:nvSpPr>
        <p:spPr>
          <a:xfrm>
            <a:off x="7665661" y="1842349"/>
            <a:ext cx="3420000" cy="1822017"/>
          </a:xfrm>
          <a:prstGeom prst="round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defTabSz="457189"/>
            <a:endParaRPr lang="en-US" sz="1600" dirty="0">
              <a:solidFill>
                <a:prstClr val="white"/>
              </a:solidFill>
            </a:endParaRPr>
          </a:p>
        </p:txBody>
      </p:sp>
      <p:sp>
        <p:nvSpPr>
          <p:cNvPr id="13" name="Rounded Rectangle 12"/>
          <p:cNvSpPr/>
          <p:nvPr userDrawn="1"/>
        </p:nvSpPr>
        <p:spPr>
          <a:xfrm>
            <a:off x="2156135" y="4239749"/>
            <a:ext cx="3420000" cy="1822017"/>
          </a:xfrm>
          <a:prstGeom prst="round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defTabSz="457189"/>
            <a:endParaRPr lang="en-US" sz="1600" dirty="0">
              <a:solidFill>
                <a:prstClr val="white"/>
              </a:solidFill>
            </a:endParaRPr>
          </a:p>
        </p:txBody>
      </p:sp>
      <p:sp>
        <p:nvSpPr>
          <p:cNvPr id="14" name="Rounded Rectangle 13"/>
          <p:cNvSpPr/>
          <p:nvPr userDrawn="1"/>
        </p:nvSpPr>
        <p:spPr>
          <a:xfrm>
            <a:off x="7665661" y="4239749"/>
            <a:ext cx="3420000" cy="1822017"/>
          </a:xfrm>
          <a:prstGeom prst="round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defTabSz="457189"/>
            <a:endParaRPr lang="en-US" sz="1600" dirty="0">
              <a:solidFill>
                <a:prstClr val="white"/>
              </a:solidFill>
            </a:endParaRPr>
          </a:p>
        </p:txBody>
      </p:sp>
      <p:sp>
        <p:nvSpPr>
          <p:cNvPr id="4" name="Text Placeholder 3"/>
          <p:cNvSpPr>
            <a:spLocks noGrp="1"/>
          </p:cNvSpPr>
          <p:nvPr>
            <p:ph type="body" sz="quarter" idx="10"/>
          </p:nvPr>
        </p:nvSpPr>
        <p:spPr>
          <a:xfrm>
            <a:off x="2380345" y="2575547"/>
            <a:ext cx="2946399" cy="871223"/>
          </a:xfrm>
        </p:spPr>
        <p:txBody>
          <a:bodyPr>
            <a:normAutofit/>
          </a:bodyPr>
          <a:lstStyle>
            <a:lvl1pPr marL="0" indent="0">
              <a:lnSpc>
                <a:spcPct val="100000"/>
              </a:lnSpc>
              <a:buNone/>
              <a:defRPr sz="1400"/>
            </a:lvl1pPr>
          </a:lstStyle>
          <a:p>
            <a:pPr lvl="0"/>
            <a:r>
              <a:rPr lang="en-US" dirty="0"/>
              <a:t>Click to edit</a:t>
            </a:r>
            <a:endParaRPr lang="id-ID" dirty="0"/>
          </a:p>
        </p:txBody>
      </p:sp>
      <p:sp>
        <p:nvSpPr>
          <p:cNvPr id="5" name="Oval 4"/>
          <p:cNvSpPr>
            <a:spLocks noChangeAspect="1"/>
          </p:cNvSpPr>
          <p:nvPr userDrawn="1"/>
        </p:nvSpPr>
        <p:spPr>
          <a:xfrm>
            <a:off x="777735" y="2105787"/>
            <a:ext cx="1260000" cy="1260000"/>
          </a:xfrm>
          <a:prstGeom prst="ellipse">
            <a:avLst/>
          </a:prstGeom>
          <a:solidFill>
            <a:schemeClr val="bg2">
              <a:lumMod val="90000"/>
            </a:schemeClr>
          </a:solid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id-ID" sz="2400"/>
          </a:p>
        </p:txBody>
      </p:sp>
      <p:sp>
        <p:nvSpPr>
          <p:cNvPr id="18" name="Oval 17"/>
          <p:cNvSpPr>
            <a:spLocks noChangeAspect="1"/>
          </p:cNvSpPr>
          <p:nvPr userDrawn="1"/>
        </p:nvSpPr>
        <p:spPr>
          <a:xfrm>
            <a:off x="6287261" y="2105787"/>
            <a:ext cx="1260000" cy="1260000"/>
          </a:xfrm>
          <a:prstGeom prst="ellipse">
            <a:avLst/>
          </a:prstGeom>
          <a:solidFill>
            <a:schemeClr val="bg2">
              <a:lumMod val="90000"/>
            </a:schemeClr>
          </a:solidFill>
          <a:ln>
            <a:noFill/>
          </a:ln>
        </p:spPr>
        <p:style>
          <a:lnRef idx="1">
            <a:schemeClr val="accent2"/>
          </a:lnRef>
          <a:fillRef idx="3">
            <a:schemeClr val="accent2"/>
          </a:fillRef>
          <a:effectRef idx="2">
            <a:schemeClr val="accent2"/>
          </a:effectRef>
          <a:fontRef idx="minor">
            <a:schemeClr val="lt1"/>
          </a:fontRef>
        </p:style>
        <p:txBody>
          <a:bodyPr lIns="91440" tIns="45720" rIns="91440" bIns="45720" rtlCol="0" anchor="ctr"/>
          <a:lstStyle/>
          <a:p>
            <a:pPr algn="ctr"/>
            <a:endParaRPr lang="id-ID" sz="2400"/>
          </a:p>
        </p:txBody>
      </p:sp>
      <p:sp>
        <p:nvSpPr>
          <p:cNvPr id="19" name="Oval 18"/>
          <p:cNvSpPr>
            <a:spLocks noChangeAspect="1"/>
          </p:cNvSpPr>
          <p:nvPr userDrawn="1"/>
        </p:nvSpPr>
        <p:spPr>
          <a:xfrm>
            <a:off x="777735" y="4503329"/>
            <a:ext cx="1260000" cy="1260000"/>
          </a:xfrm>
          <a:prstGeom prst="ellipse">
            <a:avLst/>
          </a:prstGeom>
          <a:solidFill>
            <a:schemeClr val="bg2">
              <a:lumMod val="90000"/>
            </a:schemeClr>
          </a:solidFill>
          <a:ln>
            <a:noFill/>
          </a:ln>
        </p:spPr>
        <p:style>
          <a:lnRef idx="1">
            <a:schemeClr val="accent3"/>
          </a:lnRef>
          <a:fillRef idx="3">
            <a:schemeClr val="accent3"/>
          </a:fillRef>
          <a:effectRef idx="2">
            <a:schemeClr val="accent3"/>
          </a:effectRef>
          <a:fontRef idx="minor">
            <a:schemeClr val="lt1"/>
          </a:fontRef>
        </p:style>
        <p:txBody>
          <a:bodyPr lIns="91440" tIns="45720" rIns="91440" bIns="45720" rtlCol="0" anchor="ctr"/>
          <a:lstStyle/>
          <a:p>
            <a:pPr algn="ctr"/>
            <a:endParaRPr lang="id-ID" sz="2400"/>
          </a:p>
        </p:txBody>
      </p:sp>
      <p:sp>
        <p:nvSpPr>
          <p:cNvPr id="20" name="Oval 19"/>
          <p:cNvSpPr>
            <a:spLocks noChangeAspect="1"/>
          </p:cNvSpPr>
          <p:nvPr userDrawn="1"/>
        </p:nvSpPr>
        <p:spPr>
          <a:xfrm>
            <a:off x="6287261" y="4503329"/>
            <a:ext cx="1260000" cy="1260000"/>
          </a:xfrm>
          <a:prstGeom prst="ellipse">
            <a:avLst/>
          </a:prstGeom>
          <a:solidFill>
            <a:schemeClr val="bg2">
              <a:lumMod val="90000"/>
            </a:schemeClr>
          </a:solidFill>
          <a:ln>
            <a:noFill/>
          </a:ln>
        </p:spPr>
        <p:style>
          <a:lnRef idx="1">
            <a:schemeClr val="accent6"/>
          </a:lnRef>
          <a:fillRef idx="3">
            <a:schemeClr val="accent6"/>
          </a:fillRef>
          <a:effectRef idx="2">
            <a:schemeClr val="accent6"/>
          </a:effectRef>
          <a:fontRef idx="minor">
            <a:schemeClr val="lt1"/>
          </a:fontRef>
        </p:style>
        <p:txBody>
          <a:bodyPr lIns="91440" tIns="45720" rIns="91440" bIns="45720" rtlCol="0" anchor="ctr"/>
          <a:lstStyle/>
          <a:p>
            <a:pPr algn="ctr"/>
            <a:endParaRPr lang="id-ID" sz="2400"/>
          </a:p>
        </p:txBody>
      </p:sp>
      <p:sp>
        <p:nvSpPr>
          <p:cNvPr id="21" name="Text Placeholder 3"/>
          <p:cNvSpPr>
            <a:spLocks noGrp="1"/>
          </p:cNvSpPr>
          <p:nvPr>
            <p:ph type="body" sz="quarter" idx="14"/>
          </p:nvPr>
        </p:nvSpPr>
        <p:spPr>
          <a:xfrm>
            <a:off x="2380345" y="2030667"/>
            <a:ext cx="2946399" cy="360000"/>
          </a:xfrm>
        </p:spPr>
        <p:txBody>
          <a:bodyPr>
            <a:noAutofit/>
          </a:bodyPr>
          <a:lstStyle>
            <a:lvl1pPr marL="0" indent="0">
              <a:buNone/>
              <a:defRPr sz="2000" b="1"/>
            </a:lvl1pPr>
          </a:lstStyle>
          <a:p>
            <a:pPr lvl="0"/>
            <a:r>
              <a:rPr lang="en-US" dirty="0"/>
              <a:t>Click to edit</a:t>
            </a:r>
            <a:endParaRPr lang="id-ID" dirty="0"/>
          </a:p>
        </p:txBody>
      </p:sp>
      <p:sp>
        <p:nvSpPr>
          <p:cNvPr id="22" name="Text Placeholder 3"/>
          <p:cNvSpPr>
            <a:spLocks noGrp="1"/>
          </p:cNvSpPr>
          <p:nvPr>
            <p:ph type="body" sz="quarter" idx="15"/>
          </p:nvPr>
        </p:nvSpPr>
        <p:spPr>
          <a:xfrm>
            <a:off x="7881259" y="2575547"/>
            <a:ext cx="2946399" cy="871223"/>
          </a:xfrm>
        </p:spPr>
        <p:txBody>
          <a:bodyPr>
            <a:normAutofit/>
          </a:bodyPr>
          <a:lstStyle>
            <a:lvl1pPr marL="0" indent="0">
              <a:lnSpc>
                <a:spcPct val="100000"/>
              </a:lnSpc>
              <a:buNone/>
              <a:defRPr sz="1400"/>
            </a:lvl1pPr>
          </a:lstStyle>
          <a:p>
            <a:pPr lvl="0"/>
            <a:r>
              <a:rPr lang="en-US" dirty="0"/>
              <a:t>Click to edit</a:t>
            </a:r>
            <a:endParaRPr lang="id-ID" dirty="0"/>
          </a:p>
        </p:txBody>
      </p:sp>
      <p:sp>
        <p:nvSpPr>
          <p:cNvPr id="23" name="Text Placeholder 3"/>
          <p:cNvSpPr>
            <a:spLocks noGrp="1"/>
          </p:cNvSpPr>
          <p:nvPr>
            <p:ph type="body" sz="quarter" idx="16"/>
          </p:nvPr>
        </p:nvSpPr>
        <p:spPr>
          <a:xfrm>
            <a:off x="7881259" y="2030667"/>
            <a:ext cx="2946399" cy="360000"/>
          </a:xfrm>
        </p:spPr>
        <p:txBody>
          <a:bodyPr>
            <a:noAutofit/>
          </a:bodyPr>
          <a:lstStyle>
            <a:lvl1pPr marL="0" indent="0">
              <a:buNone/>
              <a:defRPr sz="2000" b="1"/>
            </a:lvl1pPr>
          </a:lstStyle>
          <a:p>
            <a:pPr lvl="0"/>
            <a:r>
              <a:rPr lang="en-US" dirty="0"/>
              <a:t>Click to edit</a:t>
            </a:r>
            <a:endParaRPr lang="id-ID" dirty="0"/>
          </a:p>
        </p:txBody>
      </p:sp>
      <p:sp>
        <p:nvSpPr>
          <p:cNvPr id="24" name="Text Placeholder 3"/>
          <p:cNvSpPr>
            <a:spLocks noGrp="1"/>
          </p:cNvSpPr>
          <p:nvPr>
            <p:ph type="body" sz="quarter" idx="17"/>
          </p:nvPr>
        </p:nvSpPr>
        <p:spPr>
          <a:xfrm>
            <a:off x="7881259" y="5019504"/>
            <a:ext cx="2946399" cy="871223"/>
          </a:xfrm>
        </p:spPr>
        <p:txBody>
          <a:bodyPr>
            <a:normAutofit/>
          </a:bodyPr>
          <a:lstStyle>
            <a:lvl1pPr marL="0" indent="0">
              <a:lnSpc>
                <a:spcPct val="100000"/>
              </a:lnSpc>
              <a:buNone/>
              <a:defRPr sz="1400"/>
            </a:lvl1pPr>
          </a:lstStyle>
          <a:p>
            <a:pPr lvl="0"/>
            <a:r>
              <a:rPr lang="en-US" dirty="0"/>
              <a:t>Click to edit</a:t>
            </a:r>
            <a:endParaRPr lang="id-ID" dirty="0"/>
          </a:p>
        </p:txBody>
      </p:sp>
      <p:sp>
        <p:nvSpPr>
          <p:cNvPr id="25" name="Text Placeholder 3"/>
          <p:cNvSpPr>
            <a:spLocks noGrp="1"/>
          </p:cNvSpPr>
          <p:nvPr>
            <p:ph type="body" sz="quarter" idx="18"/>
          </p:nvPr>
        </p:nvSpPr>
        <p:spPr>
          <a:xfrm>
            <a:off x="7881259" y="4474300"/>
            <a:ext cx="2946399" cy="360000"/>
          </a:xfrm>
        </p:spPr>
        <p:txBody>
          <a:bodyPr>
            <a:noAutofit/>
          </a:bodyPr>
          <a:lstStyle>
            <a:lvl1pPr marL="0" indent="0">
              <a:buNone/>
              <a:defRPr sz="2000" b="1"/>
            </a:lvl1pPr>
          </a:lstStyle>
          <a:p>
            <a:pPr lvl="0"/>
            <a:r>
              <a:rPr lang="en-US" dirty="0"/>
              <a:t>Click to edit</a:t>
            </a:r>
            <a:endParaRPr lang="id-ID" dirty="0"/>
          </a:p>
        </p:txBody>
      </p:sp>
      <p:sp>
        <p:nvSpPr>
          <p:cNvPr id="26" name="Text Placeholder 3"/>
          <p:cNvSpPr>
            <a:spLocks noGrp="1"/>
          </p:cNvSpPr>
          <p:nvPr>
            <p:ph type="body" sz="quarter" idx="19"/>
          </p:nvPr>
        </p:nvSpPr>
        <p:spPr>
          <a:xfrm>
            <a:off x="2380345" y="5019504"/>
            <a:ext cx="2946399" cy="871223"/>
          </a:xfrm>
        </p:spPr>
        <p:txBody>
          <a:bodyPr>
            <a:normAutofit/>
          </a:bodyPr>
          <a:lstStyle>
            <a:lvl1pPr marL="0" indent="0">
              <a:lnSpc>
                <a:spcPct val="100000"/>
              </a:lnSpc>
              <a:buNone/>
              <a:defRPr sz="1400"/>
            </a:lvl1pPr>
          </a:lstStyle>
          <a:p>
            <a:pPr lvl="0"/>
            <a:r>
              <a:rPr lang="en-US" dirty="0"/>
              <a:t>Click to edit</a:t>
            </a:r>
            <a:endParaRPr lang="id-ID" dirty="0"/>
          </a:p>
        </p:txBody>
      </p:sp>
      <p:sp>
        <p:nvSpPr>
          <p:cNvPr id="27" name="Text Placeholder 3"/>
          <p:cNvSpPr>
            <a:spLocks noGrp="1"/>
          </p:cNvSpPr>
          <p:nvPr>
            <p:ph type="body" sz="quarter" idx="20"/>
          </p:nvPr>
        </p:nvSpPr>
        <p:spPr>
          <a:xfrm>
            <a:off x="2380345" y="4474300"/>
            <a:ext cx="2946399" cy="360000"/>
          </a:xfrm>
        </p:spPr>
        <p:txBody>
          <a:bodyPr>
            <a:noAutofit/>
          </a:bodyPr>
          <a:lstStyle>
            <a:lvl1pPr marL="0" indent="0">
              <a:buNone/>
              <a:defRPr sz="2000" b="1"/>
            </a:lvl1pPr>
          </a:lstStyle>
          <a:p>
            <a:pPr lvl="0"/>
            <a:r>
              <a:rPr lang="en-US" dirty="0"/>
              <a:t>Click to edit</a:t>
            </a:r>
            <a:endParaRPr lang="id-ID" dirty="0"/>
          </a:p>
        </p:txBody>
      </p:sp>
      <p:sp>
        <p:nvSpPr>
          <p:cNvPr id="28" name="Title 1"/>
          <p:cNvSpPr>
            <a:spLocks noGrp="1"/>
          </p:cNvSpPr>
          <p:nvPr>
            <p:ph type="title"/>
          </p:nvPr>
        </p:nvSpPr>
        <p:spPr>
          <a:xfrm>
            <a:off x="838200" y="365126"/>
            <a:ext cx="10515600" cy="491924"/>
          </a:xfrm>
        </p:spPr>
        <p:txBody>
          <a:bodyPr/>
          <a:lstStyle/>
          <a:p>
            <a:r>
              <a:rPr lang="en-US"/>
              <a:t>Click to edit Master title style</a:t>
            </a:r>
            <a:endParaRPr lang="en-US" dirty="0"/>
          </a:p>
        </p:txBody>
      </p:sp>
      <p:cxnSp>
        <p:nvCxnSpPr>
          <p:cNvPr id="29" name="Straight Connector 28"/>
          <p:cNvCxnSpPr/>
          <p:nvPr userDrawn="1"/>
        </p:nvCxnSpPr>
        <p:spPr>
          <a:xfrm>
            <a:off x="839305" y="910057"/>
            <a:ext cx="899886" cy="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48478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Image Only">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p:spPr>
        <p:txBody>
          <a:bodyPr/>
          <a:lstStyle/>
          <a:p>
            <a:endParaRPr lang="id-ID"/>
          </a:p>
        </p:txBody>
      </p:sp>
    </p:spTree>
    <p:extLst>
      <p:ext uri="{BB962C8B-B14F-4D97-AF65-F5344CB8AC3E}">
        <p14:creationId xmlns:p14="http://schemas.microsoft.com/office/powerpoint/2010/main" val="20274571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392A5A-DA15-4CD6-909B-E488CE67F867}" type="datetimeFigureOut">
              <a:rPr lang="en-US" smtClean="0"/>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846A15-1F75-4E49-B143-90C7DEB9C8B6}" type="slidenum">
              <a:rPr lang="en-US" smtClean="0"/>
              <a:t>‹#›</a:t>
            </a:fld>
            <a:endParaRPr lang="en-US"/>
          </a:p>
        </p:txBody>
      </p:sp>
    </p:spTree>
    <p:extLst>
      <p:ext uri="{BB962C8B-B14F-4D97-AF65-F5344CB8AC3E}">
        <p14:creationId xmlns:p14="http://schemas.microsoft.com/office/powerpoint/2010/main" val="395989926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5392A5A-DA15-4CD6-909B-E488CE67F867}" type="datetimeFigureOut">
              <a:rPr lang="en-US" smtClean="0"/>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846A15-1F75-4E49-B143-90C7DEB9C8B6}" type="slidenum">
              <a:rPr lang="en-US" smtClean="0"/>
              <a:t>‹#›</a:t>
            </a:fld>
            <a:endParaRPr lang="en-US"/>
          </a:p>
        </p:txBody>
      </p:sp>
    </p:spTree>
    <p:extLst>
      <p:ext uri="{BB962C8B-B14F-4D97-AF65-F5344CB8AC3E}">
        <p14:creationId xmlns:p14="http://schemas.microsoft.com/office/powerpoint/2010/main" val="5834067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5392A5A-DA15-4CD6-909B-E488CE67F867}" type="datetimeFigureOut">
              <a:rPr lang="en-US" smtClean="0"/>
              <a:t>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846A15-1F75-4E49-B143-90C7DEB9C8B6}" type="slidenum">
              <a:rPr lang="en-US" smtClean="0"/>
              <a:t>‹#›</a:t>
            </a:fld>
            <a:endParaRPr lang="en-US"/>
          </a:p>
        </p:txBody>
      </p:sp>
    </p:spTree>
    <p:extLst>
      <p:ext uri="{BB962C8B-B14F-4D97-AF65-F5344CB8AC3E}">
        <p14:creationId xmlns:p14="http://schemas.microsoft.com/office/powerpoint/2010/main" val="1407092694"/>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5392A5A-DA15-4CD6-909B-E488CE67F867}" type="datetimeFigureOut">
              <a:rPr lang="en-US" smtClean="0"/>
              <a:t>2/26/2025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846A15-1F75-4E49-B143-90C7DEB9C8B6}" type="slidenum">
              <a:rPr lang="en-US" smtClean="0"/>
              <a:t>‹#›</a:t>
            </a:fld>
            <a:endParaRPr lang="en-US"/>
          </a:p>
        </p:txBody>
      </p:sp>
    </p:spTree>
    <p:extLst>
      <p:ext uri="{BB962C8B-B14F-4D97-AF65-F5344CB8AC3E}">
        <p14:creationId xmlns:p14="http://schemas.microsoft.com/office/powerpoint/2010/main" val="2836044894"/>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5392A5A-DA15-4CD6-909B-E488CE67F867}" type="datetimeFigureOut">
              <a:rPr lang="en-US" smtClean="0"/>
              <a:t>2/26/2025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846A15-1F75-4E49-B143-90C7DEB9C8B6}" type="slidenum">
              <a:rPr lang="en-US" smtClean="0"/>
              <a:t>‹#›</a:t>
            </a:fld>
            <a:endParaRPr lang="en-US"/>
          </a:p>
        </p:txBody>
      </p:sp>
      <p:sp>
        <p:nvSpPr>
          <p:cNvPr id="6" name="Title 1"/>
          <p:cNvSpPr>
            <a:spLocks noGrp="1"/>
          </p:cNvSpPr>
          <p:nvPr>
            <p:ph type="title"/>
          </p:nvPr>
        </p:nvSpPr>
        <p:spPr>
          <a:xfrm>
            <a:off x="838200" y="365126"/>
            <a:ext cx="10515600" cy="491924"/>
          </a:xfrm>
        </p:spPr>
        <p:txBody>
          <a:bodyPr/>
          <a:lstStyle/>
          <a:p>
            <a:r>
              <a:rPr lang="en-US" dirty="0"/>
              <a:t>Click to edit Master title style</a:t>
            </a:r>
          </a:p>
        </p:txBody>
      </p:sp>
      <p:cxnSp>
        <p:nvCxnSpPr>
          <p:cNvPr id="7" name="Straight Connector 6"/>
          <p:cNvCxnSpPr/>
          <p:nvPr userDrawn="1"/>
        </p:nvCxnSpPr>
        <p:spPr>
          <a:xfrm>
            <a:off x="839305" y="910057"/>
            <a:ext cx="899886" cy="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6538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392A5A-DA15-4CD6-909B-E488CE67F867}" type="datetimeFigureOut">
              <a:rPr lang="en-US" smtClean="0"/>
              <a:t>2/26/2025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846A15-1F75-4E49-B143-90C7DEB9C8B6}" type="slidenum">
              <a:rPr lang="en-US" smtClean="0"/>
              <a:t>‹#›</a:t>
            </a:fld>
            <a:endParaRPr lang="en-US"/>
          </a:p>
        </p:txBody>
      </p:sp>
    </p:spTree>
    <p:extLst>
      <p:ext uri="{BB962C8B-B14F-4D97-AF65-F5344CB8AC3E}">
        <p14:creationId xmlns:p14="http://schemas.microsoft.com/office/powerpoint/2010/main" val="1143603314"/>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5392A5A-DA15-4CD6-909B-E488CE67F867}" type="datetimeFigureOut">
              <a:rPr lang="en-US" smtClean="0"/>
              <a:t>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846A15-1F75-4E49-B143-90C7DEB9C8B6}" type="slidenum">
              <a:rPr lang="en-US" smtClean="0"/>
              <a:t>‹#›</a:t>
            </a:fld>
            <a:endParaRPr lang="en-US"/>
          </a:p>
        </p:txBody>
      </p:sp>
    </p:spTree>
    <p:extLst>
      <p:ext uri="{BB962C8B-B14F-4D97-AF65-F5344CB8AC3E}">
        <p14:creationId xmlns:p14="http://schemas.microsoft.com/office/powerpoint/2010/main" val="1136240739"/>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5392A5A-DA15-4CD6-909B-E488CE67F867}" type="datetimeFigureOut">
              <a:rPr lang="en-US" smtClean="0"/>
              <a:t>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846A15-1F75-4E49-B143-90C7DEB9C8B6}" type="slidenum">
              <a:rPr lang="en-US" smtClean="0"/>
              <a:t>‹#›</a:t>
            </a:fld>
            <a:endParaRPr lang="en-US"/>
          </a:p>
        </p:txBody>
      </p:sp>
    </p:spTree>
    <p:extLst>
      <p:ext uri="{BB962C8B-B14F-4D97-AF65-F5344CB8AC3E}">
        <p14:creationId xmlns:p14="http://schemas.microsoft.com/office/powerpoint/2010/main" val="187642236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392A5A-DA15-4CD6-909B-E488CE67F867}" type="datetimeFigureOut">
              <a:rPr lang="en-US" smtClean="0"/>
              <a:t>2/26/2025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846A15-1F75-4E49-B143-90C7DEB9C8B6}" type="slidenum">
              <a:rPr lang="en-US" smtClean="0"/>
              <a:t>‹#›</a:t>
            </a:fld>
            <a:endParaRPr lang="en-US"/>
          </a:p>
        </p:txBody>
      </p:sp>
    </p:spTree>
    <p:extLst>
      <p:ext uri="{BB962C8B-B14F-4D97-AF65-F5344CB8AC3E}">
        <p14:creationId xmlns:p14="http://schemas.microsoft.com/office/powerpoint/2010/main" val="119374279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11" r:id="rId13"/>
    <p:sldLayoutId id="2147483719" r:id="rId14"/>
    <p:sldLayoutId id="2147483712" r:id="rId15"/>
    <p:sldLayoutId id="2147483713" r:id="rId16"/>
    <p:sldLayoutId id="2147483714" r:id="rId17"/>
    <p:sldLayoutId id="2147483717" r:id="rId18"/>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8.jpg"/></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2.xml"/><Relationship Id="rId3" Type="http://schemas.openxmlformats.org/officeDocument/2006/relationships/customXml" Target="../../customXml/item25.xml"/><Relationship Id="rId7" Type="http://schemas.openxmlformats.org/officeDocument/2006/relationships/slideLayout" Target="../slideLayouts/slideLayout7.xml"/><Relationship Id="rId2" Type="http://schemas.openxmlformats.org/officeDocument/2006/relationships/customXml" Target="../../customXml/item10.xml"/><Relationship Id="rId1" Type="http://schemas.openxmlformats.org/officeDocument/2006/relationships/customXml" Target="../../customXml/item18.xml"/><Relationship Id="rId6" Type="http://schemas.openxmlformats.org/officeDocument/2006/relationships/customXml" Target="../../customXml/item20.xml"/><Relationship Id="rId5" Type="http://schemas.openxmlformats.org/officeDocument/2006/relationships/customXml" Target="../../customXml/item13.xml"/><Relationship Id="rId4" Type="http://schemas.openxmlformats.org/officeDocument/2006/relationships/customXml" Target="../../customXml/item16.xml"/><Relationship Id="rId9" Type="http://schemas.openxmlformats.org/officeDocument/2006/relationships/image" Target="../media/image10.jpeg"/></Relationships>
</file>

<file path=ppt/slides/_rels/slide20.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9.jpg"/><Relationship Id="rId7" Type="http://schemas.openxmlformats.org/officeDocument/2006/relationships/image" Target="../media/image23.jp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2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27.emf"/><Relationship Id="rId4" Type="http://schemas.openxmlformats.org/officeDocument/2006/relationships/image" Target="../media/image26.emf"/></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23.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32.jpg"/><Relationship Id="rId7" Type="http://schemas.openxmlformats.org/officeDocument/2006/relationships/image" Target="../media/image36.jp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4.jpeg"/><Relationship Id="rId4" Type="http://schemas.openxmlformats.org/officeDocument/2006/relationships/image" Target="../media/image33.jpg"/><Relationship Id="rId9" Type="http://schemas.openxmlformats.org/officeDocument/2006/relationships/image" Target="../media/image38.jpg"/></Relationships>
</file>

<file path=ppt/slides/_rels/slide2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5.jpeg"/></Relationships>
</file>

<file path=ppt/slides/_rels/slide2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0465"/>
            <a:ext cx="12192000" cy="6858000"/>
          </a:xfrm>
          <a:prstGeom prst="rect">
            <a:avLst/>
          </a:prstGeom>
          <a:gradFill flip="none" rotWithShape="1">
            <a:gsLst>
              <a:gs pos="0">
                <a:srgbClr val="418AB3">
                  <a:shade val="30000"/>
                  <a:satMod val="115000"/>
                </a:srgbClr>
              </a:gs>
              <a:gs pos="50000">
                <a:srgbClr val="418AB3">
                  <a:shade val="67500"/>
                  <a:satMod val="115000"/>
                </a:srgbClr>
              </a:gs>
              <a:gs pos="100000">
                <a:srgbClr val="418AB3">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1" name="Freeform 30"/>
          <p:cNvSpPr/>
          <p:nvPr/>
        </p:nvSpPr>
        <p:spPr>
          <a:xfrm>
            <a:off x="1" y="1777792"/>
            <a:ext cx="12191999" cy="3141453"/>
          </a:xfrm>
          <a:custGeom>
            <a:avLst/>
            <a:gdLst>
              <a:gd name="connsiteX0" fmla="*/ 10372672 w 12191999"/>
              <a:gd name="connsiteY0" fmla="*/ 985 h 2130600"/>
              <a:gd name="connsiteX1" fmla="*/ 10529047 w 12191999"/>
              <a:gd name="connsiteY1" fmla="*/ 19412 h 2130600"/>
              <a:gd name="connsiteX2" fmla="*/ 10609729 w 12191999"/>
              <a:gd name="connsiteY2" fmla="*/ 100094 h 2130600"/>
              <a:gd name="connsiteX3" fmla="*/ 10663518 w 12191999"/>
              <a:gd name="connsiteY3" fmla="*/ 113541 h 2130600"/>
              <a:gd name="connsiteX4" fmla="*/ 11161059 w 12191999"/>
              <a:gd name="connsiteY4" fmla="*/ 126988 h 2130600"/>
              <a:gd name="connsiteX5" fmla="*/ 11214847 w 12191999"/>
              <a:gd name="connsiteY5" fmla="*/ 140435 h 2130600"/>
              <a:gd name="connsiteX6" fmla="*/ 11349318 w 12191999"/>
              <a:gd name="connsiteY6" fmla="*/ 180777 h 2130600"/>
              <a:gd name="connsiteX7" fmla="*/ 11483788 w 12191999"/>
              <a:gd name="connsiteY7" fmla="*/ 194224 h 2130600"/>
              <a:gd name="connsiteX8" fmla="*/ 11698941 w 12191999"/>
              <a:gd name="connsiteY8" fmla="*/ 234565 h 2130600"/>
              <a:gd name="connsiteX9" fmla="*/ 11739282 w 12191999"/>
              <a:gd name="connsiteY9" fmla="*/ 248012 h 2130600"/>
              <a:gd name="connsiteX10" fmla="*/ 11786063 w 12191999"/>
              <a:gd name="connsiteY10" fmla="*/ 236371 h 2130600"/>
              <a:gd name="connsiteX11" fmla="*/ 11798597 w 12191999"/>
              <a:gd name="connsiteY11" fmla="*/ 233300 h 2130600"/>
              <a:gd name="connsiteX12" fmla="*/ 11798764 w 12191999"/>
              <a:gd name="connsiteY12" fmla="*/ 233270 h 2130600"/>
              <a:gd name="connsiteX13" fmla="*/ 11805935 w 12191999"/>
              <a:gd name="connsiteY13" fmla="*/ 231502 h 2130600"/>
              <a:gd name="connsiteX14" fmla="*/ 11798597 w 12191999"/>
              <a:gd name="connsiteY14" fmla="*/ 233300 h 2130600"/>
              <a:gd name="connsiteX15" fmla="*/ 11785384 w 12191999"/>
              <a:gd name="connsiteY15" fmla="*/ 235685 h 2130600"/>
              <a:gd name="connsiteX16" fmla="*/ 11833412 w 12191999"/>
              <a:gd name="connsiteY16" fmla="*/ 221118 h 2130600"/>
              <a:gd name="connsiteX17" fmla="*/ 11967882 w 12191999"/>
              <a:gd name="connsiteY17" fmla="*/ 180777 h 2130600"/>
              <a:gd name="connsiteX18" fmla="*/ 12008224 w 12191999"/>
              <a:gd name="connsiteY18" fmla="*/ 167330 h 2130600"/>
              <a:gd name="connsiteX19" fmla="*/ 12048565 w 12191999"/>
              <a:gd name="connsiteY19" fmla="*/ 153883 h 2130600"/>
              <a:gd name="connsiteX20" fmla="*/ 12169588 w 12191999"/>
              <a:gd name="connsiteY20" fmla="*/ 167330 h 2130600"/>
              <a:gd name="connsiteX21" fmla="*/ 12191999 w 12191999"/>
              <a:gd name="connsiteY21" fmla="*/ 166415 h 2130600"/>
              <a:gd name="connsiteX22" fmla="*/ 12191999 w 12191999"/>
              <a:gd name="connsiteY22" fmla="*/ 1889082 h 2130600"/>
              <a:gd name="connsiteX23" fmla="*/ 11887307 w 12191999"/>
              <a:gd name="connsiteY23" fmla="*/ 1898072 h 2130600"/>
              <a:gd name="connsiteX24" fmla="*/ 11564471 w 12191999"/>
              <a:gd name="connsiteY24" fmla="*/ 1902000 h 2130600"/>
              <a:gd name="connsiteX25" fmla="*/ 11470341 w 12191999"/>
              <a:gd name="connsiteY25" fmla="*/ 1942341 h 2130600"/>
              <a:gd name="connsiteX26" fmla="*/ 11389659 w 12191999"/>
              <a:gd name="connsiteY26" fmla="*/ 1996130 h 2130600"/>
              <a:gd name="connsiteX27" fmla="*/ 10865224 w 12191999"/>
              <a:gd name="connsiteY27" fmla="*/ 2090259 h 2130600"/>
              <a:gd name="connsiteX28" fmla="*/ 10381129 w 12191999"/>
              <a:gd name="connsiteY28" fmla="*/ 2076812 h 2130600"/>
              <a:gd name="connsiteX29" fmla="*/ 10300447 w 12191999"/>
              <a:gd name="connsiteY29" fmla="*/ 2063365 h 2130600"/>
              <a:gd name="connsiteX30" fmla="*/ 9937376 w 12191999"/>
              <a:gd name="connsiteY30" fmla="*/ 2049918 h 2130600"/>
              <a:gd name="connsiteX31" fmla="*/ 9816353 w 12191999"/>
              <a:gd name="connsiteY31" fmla="*/ 2036471 h 2130600"/>
              <a:gd name="connsiteX32" fmla="*/ 9776012 w 12191999"/>
              <a:gd name="connsiteY32" fmla="*/ 2023024 h 2130600"/>
              <a:gd name="connsiteX33" fmla="*/ 9587753 w 12191999"/>
              <a:gd name="connsiteY33" fmla="*/ 2009577 h 2130600"/>
              <a:gd name="connsiteX34" fmla="*/ 9547412 w 12191999"/>
              <a:gd name="connsiteY34" fmla="*/ 1982683 h 2130600"/>
              <a:gd name="connsiteX35" fmla="*/ 9372600 w 12191999"/>
              <a:gd name="connsiteY35" fmla="*/ 1982683 h 2130600"/>
              <a:gd name="connsiteX36" fmla="*/ 9278471 w 12191999"/>
              <a:gd name="connsiteY36" fmla="*/ 2009577 h 2130600"/>
              <a:gd name="connsiteX37" fmla="*/ 9238129 w 12191999"/>
              <a:gd name="connsiteY37" fmla="*/ 2036471 h 2130600"/>
              <a:gd name="connsiteX38" fmla="*/ 9130553 w 12191999"/>
              <a:gd name="connsiteY38" fmla="*/ 2063365 h 2130600"/>
              <a:gd name="connsiteX39" fmla="*/ 9076765 w 12191999"/>
              <a:gd name="connsiteY39" fmla="*/ 2076812 h 2130600"/>
              <a:gd name="connsiteX40" fmla="*/ 8269941 w 12191999"/>
              <a:gd name="connsiteY40" fmla="*/ 2090259 h 2130600"/>
              <a:gd name="connsiteX41" fmla="*/ 8135471 w 12191999"/>
              <a:gd name="connsiteY41" fmla="*/ 2130600 h 2130600"/>
              <a:gd name="connsiteX42" fmla="*/ 7839635 w 12191999"/>
              <a:gd name="connsiteY42" fmla="*/ 2117153 h 2130600"/>
              <a:gd name="connsiteX43" fmla="*/ 7758953 w 12191999"/>
              <a:gd name="connsiteY43" fmla="*/ 2063365 h 2130600"/>
              <a:gd name="connsiteX44" fmla="*/ 7664824 w 12191999"/>
              <a:gd name="connsiteY44" fmla="*/ 2036471 h 2130600"/>
              <a:gd name="connsiteX45" fmla="*/ 7476565 w 12191999"/>
              <a:gd name="connsiteY45" fmla="*/ 2049918 h 2130600"/>
              <a:gd name="connsiteX46" fmla="*/ 7422776 w 12191999"/>
              <a:gd name="connsiteY46" fmla="*/ 2063365 h 2130600"/>
              <a:gd name="connsiteX47" fmla="*/ 7382435 w 12191999"/>
              <a:gd name="connsiteY47" fmla="*/ 2076812 h 2130600"/>
              <a:gd name="connsiteX48" fmla="*/ 7180729 w 12191999"/>
              <a:gd name="connsiteY48" fmla="*/ 2090259 h 2130600"/>
              <a:gd name="connsiteX49" fmla="*/ 7005918 w 12191999"/>
              <a:gd name="connsiteY49" fmla="*/ 2117153 h 2130600"/>
              <a:gd name="connsiteX50" fmla="*/ 6965576 w 12191999"/>
              <a:gd name="connsiteY50" fmla="*/ 2130600 h 2130600"/>
              <a:gd name="connsiteX51" fmla="*/ 6736976 w 12191999"/>
              <a:gd name="connsiteY51" fmla="*/ 2117153 h 2130600"/>
              <a:gd name="connsiteX52" fmla="*/ 6683188 w 12191999"/>
              <a:gd name="connsiteY52" fmla="*/ 2090259 h 2130600"/>
              <a:gd name="connsiteX53" fmla="*/ 6615953 w 12191999"/>
              <a:gd name="connsiteY53" fmla="*/ 2076812 h 2130600"/>
              <a:gd name="connsiteX54" fmla="*/ 6427694 w 12191999"/>
              <a:gd name="connsiteY54" fmla="*/ 2049918 h 2130600"/>
              <a:gd name="connsiteX55" fmla="*/ 5230906 w 12191999"/>
              <a:gd name="connsiteY55" fmla="*/ 2036471 h 2130600"/>
              <a:gd name="connsiteX56" fmla="*/ 5109882 w 12191999"/>
              <a:gd name="connsiteY56" fmla="*/ 1996130 h 2130600"/>
              <a:gd name="connsiteX57" fmla="*/ 5042647 w 12191999"/>
              <a:gd name="connsiteY57" fmla="*/ 1982683 h 2130600"/>
              <a:gd name="connsiteX58" fmla="*/ 4988859 w 12191999"/>
              <a:gd name="connsiteY58" fmla="*/ 1969235 h 2130600"/>
              <a:gd name="connsiteX59" fmla="*/ 4881282 w 12191999"/>
              <a:gd name="connsiteY59" fmla="*/ 1982683 h 2130600"/>
              <a:gd name="connsiteX60" fmla="*/ 4827494 w 12191999"/>
              <a:gd name="connsiteY60" fmla="*/ 1996130 h 2130600"/>
              <a:gd name="connsiteX61" fmla="*/ 4706473 w 12191999"/>
              <a:gd name="connsiteY61" fmla="*/ 2009577 h 2130600"/>
              <a:gd name="connsiteX62" fmla="*/ 4329954 w 12191999"/>
              <a:gd name="connsiteY62" fmla="*/ 2036471 h 2130600"/>
              <a:gd name="connsiteX63" fmla="*/ 4182035 w 12191999"/>
              <a:gd name="connsiteY63" fmla="*/ 2076812 h 2130600"/>
              <a:gd name="connsiteX64" fmla="*/ 4114800 w 12191999"/>
              <a:gd name="connsiteY64" fmla="*/ 2090259 h 2130600"/>
              <a:gd name="connsiteX65" fmla="*/ 3993776 w 12191999"/>
              <a:gd name="connsiteY65" fmla="*/ 2103706 h 2130600"/>
              <a:gd name="connsiteX66" fmla="*/ 3576918 w 12191999"/>
              <a:gd name="connsiteY66" fmla="*/ 2090259 h 2130600"/>
              <a:gd name="connsiteX67" fmla="*/ 3496235 w 12191999"/>
              <a:gd name="connsiteY67" fmla="*/ 2049918 h 2130600"/>
              <a:gd name="connsiteX68" fmla="*/ 3442447 w 12191999"/>
              <a:gd name="connsiteY68" fmla="*/ 2023024 h 2130600"/>
              <a:gd name="connsiteX69" fmla="*/ 3348318 w 12191999"/>
              <a:gd name="connsiteY69" fmla="*/ 1996130 h 2130600"/>
              <a:gd name="connsiteX70" fmla="*/ 2904565 w 12191999"/>
              <a:gd name="connsiteY70" fmla="*/ 2009577 h 2130600"/>
              <a:gd name="connsiteX71" fmla="*/ 2810435 w 12191999"/>
              <a:gd name="connsiteY71" fmla="*/ 2023024 h 2130600"/>
              <a:gd name="connsiteX72" fmla="*/ 2689412 w 12191999"/>
              <a:gd name="connsiteY72" fmla="*/ 2036471 h 2130600"/>
              <a:gd name="connsiteX73" fmla="*/ 2501153 w 12191999"/>
              <a:gd name="connsiteY73" fmla="*/ 2063365 h 2130600"/>
              <a:gd name="connsiteX74" fmla="*/ 2420471 w 12191999"/>
              <a:gd name="connsiteY74" fmla="*/ 2076812 h 2130600"/>
              <a:gd name="connsiteX75" fmla="*/ 2191871 w 12191999"/>
              <a:gd name="connsiteY75" fmla="*/ 2090259 h 2130600"/>
              <a:gd name="connsiteX76" fmla="*/ 1842247 w 12191999"/>
              <a:gd name="connsiteY76" fmla="*/ 2090259 h 2130600"/>
              <a:gd name="connsiteX77" fmla="*/ 1721224 w 12191999"/>
              <a:gd name="connsiteY77" fmla="*/ 2063365 h 2130600"/>
              <a:gd name="connsiteX78" fmla="*/ 1613647 w 12191999"/>
              <a:gd name="connsiteY78" fmla="*/ 2049918 h 2130600"/>
              <a:gd name="connsiteX79" fmla="*/ 1479176 w 12191999"/>
              <a:gd name="connsiteY79" fmla="*/ 2023024 h 2130600"/>
              <a:gd name="connsiteX80" fmla="*/ 1358153 w 12191999"/>
              <a:gd name="connsiteY80" fmla="*/ 2036471 h 2130600"/>
              <a:gd name="connsiteX81" fmla="*/ 1290918 w 12191999"/>
              <a:gd name="connsiteY81" fmla="*/ 2049918 h 2130600"/>
              <a:gd name="connsiteX82" fmla="*/ 1156447 w 12191999"/>
              <a:gd name="connsiteY82" fmla="*/ 2063365 h 2130600"/>
              <a:gd name="connsiteX83" fmla="*/ 645459 w 12191999"/>
              <a:gd name="connsiteY83" fmla="*/ 2063365 h 2130600"/>
              <a:gd name="connsiteX84" fmla="*/ 564776 w 12191999"/>
              <a:gd name="connsiteY84" fmla="*/ 2090259 h 2130600"/>
              <a:gd name="connsiteX85" fmla="*/ 510988 w 12191999"/>
              <a:gd name="connsiteY85" fmla="*/ 2103706 h 2130600"/>
              <a:gd name="connsiteX86" fmla="*/ 309282 w 12191999"/>
              <a:gd name="connsiteY86" fmla="*/ 2090259 h 2130600"/>
              <a:gd name="connsiteX87" fmla="*/ 201706 w 12191999"/>
              <a:gd name="connsiteY87" fmla="*/ 2063365 h 2130600"/>
              <a:gd name="connsiteX88" fmla="*/ 107576 w 12191999"/>
              <a:gd name="connsiteY88" fmla="*/ 2049918 h 2130600"/>
              <a:gd name="connsiteX89" fmla="*/ 0 w 12191999"/>
              <a:gd name="connsiteY89" fmla="*/ 2063246 h 2130600"/>
              <a:gd name="connsiteX90" fmla="*/ 0 w 12191999"/>
              <a:gd name="connsiteY90" fmla="*/ 71579 h 2130600"/>
              <a:gd name="connsiteX91" fmla="*/ 13447 w 12191999"/>
              <a:gd name="connsiteY91" fmla="*/ 73200 h 2130600"/>
              <a:gd name="connsiteX92" fmla="*/ 1021976 w 12191999"/>
              <a:gd name="connsiteY92" fmla="*/ 100094 h 2130600"/>
              <a:gd name="connsiteX93" fmla="*/ 1062318 w 12191999"/>
              <a:gd name="connsiteY93" fmla="*/ 126988 h 2130600"/>
              <a:gd name="connsiteX94" fmla="*/ 1089212 w 12191999"/>
              <a:gd name="connsiteY94" fmla="*/ 153883 h 2130600"/>
              <a:gd name="connsiteX95" fmla="*/ 1143000 w 12191999"/>
              <a:gd name="connsiteY95" fmla="*/ 180777 h 2130600"/>
              <a:gd name="connsiteX96" fmla="*/ 1358153 w 12191999"/>
              <a:gd name="connsiteY96" fmla="*/ 167330 h 2130600"/>
              <a:gd name="connsiteX97" fmla="*/ 1452282 w 12191999"/>
              <a:gd name="connsiteY97" fmla="*/ 153883 h 2130600"/>
              <a:gd name="connsiteX98" fmla="*/ 1842247 w 12191999"/>
              <a:gd name="connsiteY98" fmla="*/ 140435 h 2130600"/>
              <a:gd name="connsiteX99" fmla="*/ 1949824 w 12191999"/>
              <a:gd name="connsiteY99" fmla="*/ 113541 h 2130600"/>
              <a:gd name="connsiteX100" fmla="*/ 2030506 w 12191999"/>
              <a:gd name="connsiteY100" fmla="*/ 86647 h 2130600"/>
              <a:gd name="connsiteX101" fmla="*/ 2151529 w 12191999"/>
              <a:gd name="connsiteY101" fmla="*/ 100094 h 2130600"/>
              <a:gd name="connsiteX102" fmla="*/ 2191871 w 12191999"/>
              <a:gd name="connsiteY102" fmla="*/ 126988 h 2130600"/>
              <a:gd name="connsiteX103" fmla="*/ 2299447 w 12191999"/>
              <a:gd name="connsiteY103" fmla="*/ 167330 h 2130600"/>
              <a:gd name="connsiteX104" fmla="*/ 2702859 w 12191999"/>
              <a:gd name="connsiteY104" fmla="*/ 140435 h 2130600"/>
              <a:gd name="connsiteX105" fmla="*/ 2931459 w 12191999"/>
              <a:gd name="connsiteY105" fmla="*/ 126988 h 2130600"/>
              <a:gd name="connsiteX106" fmla="*/ 3012141 w 12191999"/>
              <a:gd name="connsiteY106" fmla="*/ 113541 h 2130600"/>
              <a:gd name="connsiteX107" fmla="*/ 3092824 w 12191999"/>
              <a:gd name="connsiteY107" fmla="*/ 86647 h 2130600"/>
              <a:gd name="connsiteX108" fmla="*/ 3334871 w 12191999"/>
              <a:gd name="connsiteY108" fmla="*/ 73200 h 2130600"/>
              <a:gd name="connsiteX109" fmla="*/ 3415553 w 12191999"/>
              <a:gd name="connsiteY109" fmla="*/ 126988 h 2130600"/>
              <a:gd name="connsiteX110" fmla="*/ 3778624 w 12191999"/>
              <a:gd name="connsiteY110" fmla="*/ 140435 h 2130600"/>
              <a:gd name="connsiteX111" fmla="*/ 3818965 w 12191999"/>
              <a:gd name="connsiteY111" fmla="*/ 167330 h 2130600"/>
              <a:gd name="connsiteX112" fmla="*/ 3872753 w 12191999"/>
              <a:gd name="connsiteY112" fmla="*/ 180777 h 2130600"/>
              <a:gd name="connsiteX113" fmla="*/ 3913094 w 12191999"/>
              <a:gd name="connsiteY113" fmla="*/ 194224 h 2130600"/>
              <a:gd name="connsiteX114" fmla="*/ 3966882 w 12191999"/>
              <a:gd name="connsiteY114" fmla="*/ 180777 h 2130600"/>
              <a:gd name="connsiteX115" fmla="*/ 4047565 w 12191999"/>
              <a:gd name="connsiteY115" fmla="*/ 153883 h 2130600"/>
              <a:gd name="connsiteX116" fmla="*/ 4397190 w 12191999"/>
              <a:gd name="connsiteY116" fmla="*/ 180777 h 2130600"/>
              <a:gd name="connsiteX117" fmla="*/ 4572001 w 12191999"/>
              <a:gd name="connsiteY117" fmla="*/ 167330 h 2130600"/>
              <a:gd name="connsiteX118" fmla="*/ 4693025 w 12191999"/>
              <a:gd name="connsiteY118" fmla="*/ 180777 h 2130600"/>
              <a:gd name="connsiteX119" fmla="*/ 4773706 w 12191999"/>
              <a:gd name="connsiteY119" fmla="*/ 207671 h 2130600"/>
              <a:gd name="connsiteX120" fmla="*/ 4840941 w 12191999"/>
              <a:gd name="connsiteY120" fmla="*/ 194224 h 2130600"/>
              <a:gd name="connsiteX121" fmla="*/ 4881282 w 12191999"/>
              <a:gd name="connsiteY121" fmla="*/ 167330 h 2130600"/>
              <a:gd name="connsiteX122" fmla="*/ 4975412 w 12191999"/>
              <a:gd name="connsiteY122" fmla="*/ 140435 h 2130600"/>
              <a:gd name="connsiteX123" fmla="*/ 5015755 w 12191999"/>
              <a:gd name="connsiteY123" fmla="*/ 153883 h 2130600"/>
              <a:gd name="connsiteX124" fmla="*/ 5056095 w 12191999"/>
              <a:gd name="connsiteY124" fmla="*/ 194224 h 2130600"/>
              <a:gd name="connsiteX125" fmla="*/ 5190566 w 12191999"/>
              <a:gd name="connsiteY125" fmla="*/ 180777 h 2130600"/>
              <a:gd name="connsiteX126" fmla="*/ 5284694 w 12191999"/>
              <a:gd name="connsiteY126" fmla="*/ 140435 h 2130600"/>
              <a:gd name="connsiteX127" fmla="*/ 5419166 w 12191999"/>
              <a:gd name="connsiteY127" fmla="*/ 167330 h 2130600"/>
              <a:gd name="connsiteX128" fmla="*/ 5862919 w 12191999"/>
              <a:gd name="connsiteY128" fmla="*/ 180777 h 2130600"/>
              <a:gd name="connsiteX129" fmla="*/ 6078071 w 12191999"/>
              <a:gd name="connsiteY129" fmla="*/ 207671 h 2130600"/>
              <a:gd name="connsiteX130" fmla="*/ 6118412 w 12191999"/>
              <a:gd name="connsiteY130" fmla="*/ 234565 h 2130600"/>
              <a:gd name="connsiteX131" fmla="*/ 6199094 w 12191999"/>
              <a:gd name="connsiteY131" fmla="*/ 261459 h 2130600"/>
              <a:gd name="connsiteX132" fmla="*/ 6239435 w 12191999"/>
              <a:gd name="connsiteY132" fmla="*/ 274906 h 2130600"/>
              <a:gd name="connsiteX133" fmla="*/ 6360459 w 12191999"/>
              <a:gd name="connsiteY133" fmla="*/ 248012 h 2130600"/>
              <a:gd name="connsiteX134" fmla="*/ 6441141 w 12191999"/>
              <a:gd name="connsiteY134" fmla="*/ 194224 h 2130600"/>
              <a:gd name="connsiteX135" fmla="*/ 6481482 w 12191999"/>
              <a:gd name="connsiteY135" fmla="*/ 180777 h 2130600"/>
              <a:gd name="connsiteX136" fmla="*/ 6548718 w 12191999"/>
              <a:gd name="connsiteY136" fmla="*/ 153883 h 2130600"/>
              <a:gd name="connsiteX137" fmla="*/ 6777318 w 12191999"/>
              <a:gd name="connsiteY137" fmla="*/ 140435 h 2130600"/>
              <a:gd name="connsiteX138" fmla="*/ 6831106 w 12191999"/>
              <a:gd name="connsiteY138" fmla="*/ 100094 h 2130600"/>
              <a:gd name="connsiteX139" fmla="*/ 6938682 w 12191999"/>
              <a:gd name="connsiteY139" fmla="*/ 100094 h 2130600"/>
              <a:gd name="connsiteX140" fmla="*/ 6992471 w 12191999"/>
              <a:gd name="connsiteY140" fmla="*/ 126988 h 2130600"/>
              <a:gd name="connsiteX141" fmla="*/ 7073153 w 12191999"/>
              <a:gd name="connsiteY141" fmla="*/ 153883 h 2130600"/>
              <a:gd name="connsiteX142" fmla="*/ 7113494 w 12191999"/>
              <a:gd name="connsiteY142" fmla="*/ 167330 h 2130600"/>
              <a:gd name="connsiteX143" fmla="*/ 7180729 w 12191999"/>
              <a:gd name="connsiteY143" fmla="*/ 153883 h 2130600"/>
              <a:gd name="connsiteX144" fmla="*/ 7221071 w 12191999"/>
              <a:gd name="connsiteY144" fmla="*/ 126988 h 2130600"/>
              <a:gd name="connsiteX145" fmla="*/ 7826188 w 12191999"/>
              <a:gd name="connsiteY145" fmla="*/ 140435 h 2130600"/>
              <a:gd name="connsiteX146" fmla="*/ 7906871 w 12191999"/>
              <a:gd name="connsiteY146" fmla="*/ 153883 h 2130600"/>
              <a:gd name="connsiteX147" fmla="*/ 8081682 w 12191999"/>
              <a:gd name="connsiteY147" fmla="*/ 167330 h 2130600"/>
              <a:gd name="connsiteX148" fmla="*/ 8175812 w 12191999"/>
              <a:gd name="connsiteY148" fmla="*/ 221118 h 2130600"/>
              <a:gd name="connsiteX149" fmla="*/ 8350624 w 12191999"/>
              <a:gd name="connsiteY149" fmla="*/ 180777 h 2130600"/>
              <a:gd name="connsiteX150" fmla="*/ 8471647 w 12191999"/>
              <a:gd name="connsiteY150" fmla="*/ 140435 h 2130600"/>
              <a:gd name="connsiteX151" fmla="*/ 8633012 w 12191999"/>
              <a:gd name="connsiteY151" fmla="*/ 126988 h 2130600"/>
              <a:gd name="connsiteX152" fmla="*/ 8794376 w 12191999"/>
              <a:gd name="connsiteY152" fmla="*/ 100094 h 2130600"/>
              <a:gd name="connsiteX153" fmla="*/ 8955741 w 12191999"/>
              <a:gd name="connsiteY153" fmla="*/ 73200 h 2130600"/>
              <a:gd name="connsiteX154" fmla="*/ 9049871 w 12191999"/>
              <a:gd name="connsiteY154" fmla="*/ 46306 h 2130600"/>
              <a:gd name="connsiteX155" fmla="*/ 9157447 w 12191999"/>
              <a:gd name="connsiteY155" fmla="*/ 59753 h 2130600"/>
              <a:gd name="connsiteX156" fmla="*/ 9197788 w 12191999"/>
              <a:gd name="connsiteY156" fmla="*/ 73200 h 2130600"/>
              <a:gd name="connsiteX157" fmla="*/ 9910482 w 12191999"/>
              <a:gd name="connsiteY157" fmla="*/ 100094 h 2130600"/>
              <a:gd name="connsiteX158" fmla="*/ 10098741 w 12191999"/>
              <a:gd name="connsiteY158" fmla="*/ 86647 h 2130600"/>
              <a:gd name="connsiteX159" fmla="*/ 10139082 w 12191999"/>
              <a:gd name="connsiteY159" fmla="*/ 59753 h 2130600"/>
              <a:gd name="connsiteX160" fmla="*/ 10192871 w 12191999"/>
              <a:gd name="connsiteY160" fmla="*/ 46306 h 2130600"/>
              <a:gd name="connsiteX161" fmla="*/ 10233212 w 12191999"/>
              <a:gd name="connsiteY161" fmla="*/ 19412 h 2130600"/>
              <a:gd name="connsiteX162" fmla="*/ 10308180 w 12191999"/>
              <a:gd name="connsiteY162" fmla="*/ 1183 h 2130600"/>
              <a:gd name="connsiteX163" fmla="*/ 10372672 w 12191999"/>
              <a:gd name="connsiteY163" fmla="*/ 985 h 213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12191999" h="2130600">
                <a:moveTo>
                  <a:pt x="10372672" y="985"/>
                </a:moveTo>
                <a:cubicBezTo>
                  <a:pt x="10437804" y="4729"/>
                  <a:pt x="10501125" y="17942"/>
                  <a:pt x="10529047" y="19412"/>
                </a:cubicBezTo>
                <a:cubicBezTo>
                  <a:pt x="10556345" y="60359"/>
                  <a:pt x="10559691" y="75075"/>
                  <a:pt x="10609729" y="100094"/>
                </a:cubicBezTo>
                <a:cubicBezTo>
                  <a:pt x="10626259" y="108359"/>
                  <a:pt x="10645058" y="112641"/>
                  <a:pt x="10663518" y="113541"/>
                </a:cubicBezTo>
                <a:cubicBezTo>
                  <a:pt x="10829229" y="121624"/>
                  <a:pt x="10995212" y="122506"/>
                  <a:pt x="11161059" y="126988"/>
                </a:cubicBezTo>
                <a:cubicBezTo>
                  <a:pt x="11178988" y="131470"/>
                  <a:pt x="11197077" y="135358"/>
                  <a:pt x="11214847" y="140435"/>
                </a:cubicBezTo>
                <a:cubicBezTo>
                  <a:pt x="11259844" y="153291"/>
                  <a:pt x="11303429" y="171599"/>
                  <a:pt x="11349318" y="180777"/>
                </a:cubicBezTo>
                <a:cubicBezTo>
                  <a:pt x="11393490" y="189612"/>
                  <a:pt x="11439050" y="188961"/>
                  <a:pt x="11483788" y="194224"/>
                </a:cubicBezTo>
                <a:cubicBezTo>
                  <a:pt x="11555831" y="202700"/>
                  <a:pt x="11629019" y="214587"/>
                  <a:pt x="11698941" y="234565"/>
                </a:cubicBezTo>
                <a:cubicBezTo>
                  <a:pt x="11712570" y="238459"/>
                  <a:pt x="11725835" y="243530"/>
                  <a:pt x="11739282" y="248012"/>
                </a:cubicBezTo>
                <a:cubicBezTo>
                  <a:pt x="11760300" y="242758"/>
                  <a:pt x="11775424" y="239000"/>
                  <a:pt x="11786063" y="236371"/>
                </a:cubicBezTo>
                <a:lnTo>
                  <a:pt x="11798597" y="233300"/>
                </a:lnTo>
                <a:lnTo>
                  <a:pt x="11798764" y="233270"/>
                </a:lnTo>
                <a:cubicBezTo>
                  <a:pt x="11805945" y="231593"/>
                  <a:pt x="11812093" y="230025"/>
                  <a:pt x="11805935" y="231502"/>
                </a:cubicBezTo>
                <a:lnTo>
                  <a:pt x="11798597" y="233300"/>
                </a:lnTo>
                <a:lnTo>
                  <a:pt x="11785384" y="235685"/>
                </a:lnTo>
                <a:cubicBezTo>
                  <a:pt x="11787402" y="234639"/>
                  <a:pt x="11799655" y="230763"/>
                  <a:pt x="11833412" y="221118"/>
                </a:cubicBezTo>
                <a:cubicBezTo>
                  <a:pt x="11975677" y="180471"/>
                  <a:pt x="11776136" y="244692"/>
                  <a:pt x="11967882" y="180777"/>
                </a:cubicBezTo>
                <a:lnTo>
                  <a:pt x="12008224" y="167330"/>
                </a:lnTo>
                <a:lnTo>
                  <a:pt x="12048565" y="153883"/>
                </a:lnTo>
                <a:cubicBezTo>
                  <a:pt x="12088906" y="158365"/>
                  <a:pt x="12128999" y="167330"/>
                  <a:pt x="12169588" y="167330"/>
                </a:cubicBezTo>
                <a:lnTo>
                  <a:pt x="12191999" y="166415"/>
                </a:lnTo>
                <a:lnTo>
                  <a:pt x="12191999" y="1889082"/>
                </a:lnTo>
                <a:lnTo>
                  <a:pt x="11887307" y="1898072"/>
                </a:lnTo>
                <a:cubicBezTo>
                  <a:pt x="11779695" y="1899382"/>
                  <a:pt x="11672048" y="1899759"/>
                  <a:pt x="11564471" y="1902000"/>
                </a:cubicBezTo>
                <a:cubicBezTo>
                  <a:pt x="11522737" y="1915911"/>
                  <a:pt x="11511882" y="1917416"/>
                  <a:pt x="11470341" y="1942341"/>
                </a:cubicBezTo>
                <a:cubicBezTo>
                  <a:pt x="11442625" y="1958971"/>
                  <a:pt x="11389659" y="1996130"/>
                  <a:pt x="11389659" y="1996130"/>
                </a:cubicBezTo>
                <a:cubicBezTo>
                  <a:pt x="11310300" y="2234206"/>
                  <a:pt x="11391103" y="2076046"/>
                  <a:pt x="10865224" y="2090259"/>
                </a:cubicBezTo>
                <a:lnTo>
                  <a:pt x="10381129" y="2076812"/>
                </a:lnTo>
                <a:cubicBezTo>
                  <a:pt x="10353895" y="2075515"/>
                  <a:pt x="10327662" y="2065014"/>
                  <a:pt x="10300447" y="2063365"/>
                </a:cubicBezTo>
                <a:cubicBezTo>
                  <a:pt x="10179562" y="2056039"/>
                  <a:pt x="10058400" y="2054400"/>
                  <a:pt x="9937376" y="2049918"/>
                </a:cubicBezTo>
                <a:cubicBezTo>
                  <a:pt x="9897035" y="2045436"/>
                  <a:pt x="9856390" y="2043144"/>
                  <a:pt x="9816353" y="2036471"/>
                </a:cubicBezTo>
                <a:cubicBezTo>
                  <a:pt x="9802371" y="2034141"/>
                  <a:pt x="9790089" y="2024680"/>
                  <a:pt x="9776012" y="2023024"/>
                </a:cubicBezTo>
                <a:cubicBezTo>
                  <a:pt x="9713530" y="2015673"/>
                  <a:pt x="9650506" y="2014059"/>
                  <a:pt x="9587753" y="2009577"/>
                </a:cubicBezTo>
                <a:cubicBezTo>
                  <a:pt x="9574306" y="2000612"/>
                  <a:pt x="9561867" y="1989911"/>
                  <a:pt x="9547412" y="1982683"/>
                </a:cubicBezTo>
                <a:cubicBezTo>
                  <a:pt x="9487410" y="1952681"/>
                  <a:pt x="9447844" y="1975158"/>
                  <a:pt x="9372600" y="1982683"/>
                </a:cubicBezTo>
                <a:cubicBezTo>
                  <a:pt x="9355366" y="1986992"/>
                  <a:pt x="9297763" y="1999931"/>
                  <a:pt x="9278471" y="2009577"/>
                </a:cubicBezTo>
                <a:cubicBezTo>
                  <a:pt x="9264016" y="2016805"/>
                  <a:pt x="9252584" y="2029243"/>
                  <a:pt x="9238129" y="2036471"/>
                </a:cubicBezTo>
                <a:cubicBezTo>
                  <a:pt x="9209294" y="2050889"/>
                  <a:pt x="9158173" y="2057227"/>
                  <a:pt x="9130553" y="2063365"/>
                </a:cubicBezTo>
                <a:cubicBezTo>
                  <a:pt x="9112512" y="2067374"/>
                  <a:pt x="9095237" y="2076235"/>
                  <a:pt x="9076765" y="2076812"/>
                </a:cubicBezTo>
                <a:cubicBezTo>
                  <a:pt x="8807918" y="2085213"/>
                  <a:pt x="8538882" y="2085777"/>
                  <a:pt x="8269941" y="2090259"/>
                </a:cubicBezTo>
                <a:cubicBezTo>
                  <a:pt x="8171726" y="2122997"/>
                  <a:pt x="8216761" y="2110277"/>
                  <a:pt x="8135471" y="2130600"/>
                </a:cubicBezTo>
                <a:cubicBezTo>
                  <a:pt x="8036859" y="2126118"/>
                  <a:pt x="7936812" y="2134506"/>
                  <a:pt x="7839635" y="2117153"/>
                </a:cubicBezTo>
                <a:cubicBezTo>
                  <a:pt x="7807816" y="2111471"/>
                  <a:pt x="7790310" y="2071204"/>
                  <a:pt x="7758953" y="2063365"/>
                </a:cubicBezTo>
                <a:cubicBezTo>
                  <a:pt x="7691414" y="2046480"/>
                  <a:pt x="7722698" y="2055762"/>
                  <a:pt x="7664824" y="2036471"/>
                </a:cubicBezTo>
                <a:cubicBezTo>
                  <a:pt x="7602071" y="2040953"/>
                  <a:pt x="7539093" y="2042970"/>
                  <a:pt x="7476565" y="2049918"/>
                </a:cubicBezTo>
                <a:cubicBezTo>
                  <a:pt x="7458197" y="2051959"/>
                  <a:pt x="7440546" y="2058288"/>
                  <a:pt x="7422776" y="2063365"/>
                </a:cubicBezTo>
                <a:cubicBezTo>
                  <a:pt x="7409147" y="2067259"/>
                  <a:pt x="7396523" y="2075247"/>
                  <a:pt x="7382435" y="2076812"/>
                </a:cubicBezTo>
                <a:cubicBezTo>
                  <a:pt x="7315463" y="2084253"/>
                  <a:pt x="7247964" y="2085777"/>
                  <a:pt x="7180729" y="2090259"/>
                </a:cubicBezTo>
                <a:cubicBezTo>
                  <a:pt x="7150702" y="2094549"/>
                  <a:pt x="7039502" y="2109690"/>
                  <a:pt x="7005918" y="2117153"/>
                </a:cubicBezTo>
                <a:cubicBezTo>
                  <a:pt x="6992081" y="2120228"/>
                  <a:pt x="6979023" y="2126118"/>
                  <a:pt x="6965576" y="2130600"/>
                </a:cubicBezTo>
                <a:cubicBezTo>
                  <a:pt x="6889376" y="2126118"/>
                  <a:pt x="6812541" y="2127948"/>
                  <a:pt x="6736976" y="2117153"/>
                </a:cubicBezTo>
                <a:cubicBezTo>
                  <a:pt x="6717132" y="2114318"/>
                  <a:pt x="6702205" y="2096598"/>
                  <a:pt x="6683188" y="2090259"/>
                </a:cubicBezTo>
                <a:cubicBezTo>
                  <a:pt x="6661505" y="2083031"/>
                  <a:pt x="6638126" y="2082355"/>
                  <a:pt x="6615953" y="2076812"/>
                </a:cubicBezTo>
                <a:cubicBezTo>
                  <a:pt x="6511311" y="2050652"/>
                  <a:pt x="6650267" y="2054369"/>
                  <a:pt x="6427694" y="2049918"/>
                </a:cubicBezTo>
                <a:lnTo>
                  <a:pt x="5230906" y="2036471"/>
                </a:lnTo>
                <a:cubicBezTo>
                  <a:pt x="5038222" y="1997934"/>
                  <a:pt x="5276902" y="2051803"/>
                  <a:pt x="5109882" y="1996130"/>
                </a:cubicBezTo>
                <a:cubicBezTo>
                  <a:pt x="5088199" y="1988903"/>
                  <a:pt x="5064959" y="1987641"/>
                  <a:pt x="5042647" y="1982683"/>
                </a:cubicBezTo>
                <a:cubicBezTo>
                  <a:pt x="5024607" y="1978674"/>
                  <a:pt x="5006788" y="1973718"/>
                  <a:pt x="4988859" y="1969235"/>
                </a:cubicBezTo>
                <a:cubicBezTo>
                  <a:pt x="4953002" y="1973718"/>
                  <a:pt x="4916929" y="1976742"/>
                  <a:pt x="4881282" y="1982683"/>
                </a:cubicBezTo>
                <a:cubicBezTo>
                  <a:pt x="4863052" y="1985721"/>
                  <a:pt x="4845760" y="1993320"/>
                  <a:pt x="4827494" y="1996130"/>
                </a:cubicBezTo>
                <a:cubicBezTo>
                  <a:pt x="4787378" y="2002302"/>
                  <a:pt x="4746878" y="2005729"/>
                  <a:pt x="4706473" y="2009577"/>
                </a:cubicBezTo>
                <a:cubicBezTo>
                  <a:pt x="4558216" y="2023696"/>
                  <a:pt x="4486187" y="2026706"/>
                  <a:pt x="4329954" y="2036471"/>
                </a:cubicBezTo>
                <a:cubicBezTo>
                  <a:pt x="4271993" y="2055791"/>
                  <a:pt x="4257868" y="2061646"/>
                  <a:pt x="4182035" y="2076812"/>
                </a:cubicBezTo>
                <a:cubicBezTo>
                  <a:pt x="4159623" y="2081294"/>
                  <a:pt x="4137426" y="2087027"/>
                  <a:pt x="4114800" y="2090259"/>
                </a:cubicBezTo>
                <a:cubicBezTo>
                  <a:pt x="4074618" y="2095999"/>
                  <a:pt x="4034117" y="2099224"/>
                  <a:pt x="3993776" y="2103706"/>
                </a:cubicBezTo>
                <a:cubicBezTo>
                  <a:pt x="3854823" y="2099224"/>
                  <a:pt x="3715703" y="2098423"/>
                  <a:pt x="3576918" y="2090259"/>
                </a:cubicBezTo>
                <a:cubicBezTo>
                  <a:pt x="3542562" y="2088238"/>
                  <a:pt x="3524064" y="2065821"/>
                  <a:pt x="3496235" y="2049918"/>
                </a:cubicBezTo>
                <a:cubicBezTo>
                  <a:pt x="3478831" y="2039973"/>
                  <a:pt x="3460872" y="2030920"/>
                  <a:pt x="3442447" y="2023024"/>
                </a:cubicBezTo>
                <a:cubicBezTo>
                  <a:pt x="3415439" y="2011449"/>
                  <a:pt x="3375613" y="2002954"/>
                  <a:pt x="3348318" y="1996130"/>
                </a:cubicBezTo>
                <a:lnTo>
                  <a:pt x="2904565" y="2009577"/>
                </a:lnTo>
                <a:cubicBezTo>
                  <a:pt x="2872909" y="2011160"/>
                  <a:pt x="2841885" y="2019093"/>
                  <a:pt x="2810435" y="2023024"/>
                </a:cubicBezTo>
                <a:cubicBezTo>
                  <a:pt x="2770159" y="2028058"/>
                  <a:pt x="2729753" y="2031989"/>
                  <a:pt x="2689412" y="2036471"/>
                </a:cubicBezTo>
                <a:cubicBezTo>
                  <a:pt x="2596352" y="2067491"/>
                  <a:pt x="2683274" y="2041939"/>
                  <a:pt x="2501153" y="2063365"/>
                </a:cubicBezTo>
                <a:cubicBezTo>
                  <a:pt x="2474075" y="2066551"/>
                  <a:pt x="2447633" y="2074450"/>
                  <a:pt x="2420471" y="2076812"/>
                </a:cubicBezTo>
                <a:cubicBezTo>
                  <a:pt x="2344426" y="2083425"/>
                  <a:pt x="2268071" y="2085777"/>
                  <a:pt x="2191871" y="2090259"/>
                </a:cubicBezTo>
                <a:cubicBezTo>
                  <a:pt x="2058863" y="2134594"/>
                  <a:pt x="2127617" y="2117012"/>
                  <a:pt x="1842247" y="2090259"/>
                </a:cubicBezTo>
                <a:cubicBezTo>
                  <a:pt x="1801102" y="2086402"/>
                  <a:pt x="1761920" y="2070547"/>
                  <a:pt x="1721224" y="2063365"/>
                </a:cubicBezTo>
                <a:cubicBezTo>
                  <a:pt x="1685636" y="2057085"/>
                  <a:pt x="1649293" y="2055859"/>
                  <a:pt x="1613647" y="2049918"/>
                </a:cubicBezTo>
                <a:cubicBezTo>
                  <a:pt x="1568558" y="2042403"/>
                  <a:pt x="1479176" y="2023024"/>
                  <a:pt x="1479176" y="2023024"/>
                </a:cubicBezTo>
                <a:cubicBezTo>
                  <a:pt x="1438835" y="2027506"/>
                  <a:pt x="1398334" y="2030731"/>
                  <a:pt x="1358153" y="2036471"/>
                </a:cubicBezTo>
                <a:cubicBezTo>
                  <a:pt x="1335527" y="2039703"/>
                  <a:pt x="1313573" y="2046897"/>
                  <a:pt x="1290918" y="2049918"/>
                </a:cubicBezTo>
                <a:cubicBezTo>
                  <a:pt x="1246266" y="2055872"/>
                  <a:pt x="1201271" y="2058883"/>
                  <a:pt x="1156447" y="2063365"/>
                </a:cubicBezTo>
                <a:cubicBezTo>
                  <a:pt x="963884" y="2054612"/>
                  <a:pt x="831703" y="2037968"/>
                  <a:pt x="645459" y="2063365"/>
                </a:cubicBezTo>
                <a:cubicBezTo>
                  <a:pt x="617370" y="2067195"/>
                  <a:pt x="592279" y="2083383"/>
                  <a:pt x="564776" y="2090259"/>
                </a:cubicBezTo>
                <a:lnTo>
                  <a:pt x="510988" y="2103706"/>
                </a:lnTo>
                <a:cubicBezTo>
                  <a:pt x="443753" y="2099224"/>
                  <a:pt x="376101" y="2098974"/>
                  <a:pt x="309282" y="2090259"/>
                </a:cubicBezTo>
                <a:cubicBezTo>
                  <a:pt x="272630" y="2085478"/>
                  <a:pt x="238297" y="2068592"/>
                  <a:pt x="201706" y="2063365"/>
                </a:cubicBezTo>
                <a:lnTo>
                  <a:pt x="107576" y="2049918"/>
                </a:lnTo>
                <a:lnTo>
                  <a:pt x="0" y="2063246"/>
                </a:lnTo>
                <a:lnTo>
                  <a:pt x="0" y="71579"/>
                </a:lnTo>
                <a:lnTo>
                  <a:pt x="13447" y="73200"/>
                </a:lnTo>
                <a:lnTo>
                  <a:pt x="1021976" y="100094"/>
                </a:lnTo>
                <a:cubicBezTo>
                  <a:pt x="1035423" y="109059"/>
                  <a:pt x="1049698" y="116892"/>
                  <a:pt x="1062318" y="126988"/>
                </a:cubicBezTo>
                <a:cubicBezTo>
                  <a:pt x="1072218" y="134908"/>
                  <a:pt x="1078663" y="146850"/>
                  <a:pt x="1089212" y="153883"/>
                </a:cubicBezTo>
                <a:cubicBezTo>
                  <a:pt x="1105891" y="165002"/>
                  <a:pt x="1125071" y="171812"/>
                  <a:pt x="1143000" y="180777"/>
                </a:cubicBezTo>
                <a:cubicBezTo>
                  <a:pt x="1214718" y="176295"/>
                  <a:pt x="1286566" y="173555"/>
                  <a:pt x="1358153" y="167330"/>
                </a:cubicBezTo>
                <a:cubicBezTo>
                  <a:pt x="1389729" y="164584"/>
                  <a:pt x="1420636" y="155641"/>
                  <a:pt x="1452282" y="153883"/>
                </a:cubicBezTo>
                <a:cubicBezTo>
                  <a:pt x="1582147" y="146668"/>
                  <a:pt x="1712259" y="144918"/>
                  <a:pt x="1842247" y="140435"/>
                </a:cubicBezTo>
                <a:cubicBezTo>
                  <a:pt x="1878106" y="131470"/>
                  <a:pt x="1914758" y="125230"/>
                  <a:pt x="1949824" y="113541"/>
                </a:cubicBezTo>
                <a:lnTo>
                  <a:pt x="2030506" y="86647"/>
                </a:lnTo>
                <a:cubicBezTo>
                  <a:pt x="2070847" y="91129"/>
                  <a:pt x="2112152" y="90250"/>
                  <a:pt x="2151529" y="100094"/>
                </a:cubicBezTo>
                <a:cubicBezTo>
                  <a:pt x="2167208" y="104014"/>
                  <a:pt x="2177839" y="118970"/>
                  <a:pt x="2191871" y="126988"/>
                </a:cubicBezTo>
                <a:cubicBezTo>
                  <a:pt x="2246566" y="158243"/>
                  <a:pt x="2240615" y="152622"/>
                  <a:pt x="2299447" y="167330"/>
                </a:cubicBezTo>
                <a:cubicBezTo>
                  <a:pt x="2503084" y="138239"/>
                  <a:pt x="2337969" y="158680"/>
                  <a:pt x="2702859" y="140435"/>
                </a:cubicBezTo>
                <a:lnTo>
                  <a:pt x="2931459" y="126988"/>
                </a:lnTo>
                <a:cubicBezTo>
                  <a:pt x="2958353" y="122506"/>
                  <a:pt x="2985690" y="120154"/>
                  <a:pt x="3012141" y="113541"/>
                </a:cubicBezTo>
                <a:cubicBezTo>
                  <a:pt x="3039644" y="106665"/>
                  <a:pt x="3092824" y="86647"/>
                  <a:pt x="3092824" y="86647"/>
                </a:cubicBezTo>
                <a:cubicBezTo>
                  <a:pt x="3180090" y="28470"/>
                  <a:pt x="3155160" y="33264"/>
                  <a:pt x="3334871" y="73200"/>
                </a:cubicBezTo>
                <a:cubicBezTo>
                  <a:pt x="3502778" y="110513"/>
                  <a:pt x="3269559" y="117255"/>
                  <a:pt x="3415553" y="126988"/>
                </a:cubicBezTo>
                <a:cubicBezTo>
                  <a:pt x="3536391" y="135044"/>
                  <a:pt x="3657600" y="135953"/>
                  <a:pt x="3778624" y="140435"/>
                </a:cubicBezTo>
                <a:cubicBezTo>
                  <a:pt x="3792071" y="149400"/>
                  <a:pt x="3804110" y="160964"/>
                  <a:pt x="3818965" y="167330"/>
                </a:cubicBezTo>
                <a:cubicBezTo>
                  <a:pt x="3835952" y="174610"/>
                  <a:pt x="3854983" y="175700"/>
                  <a:pt x="3872753" y="180777"/>
                </a:cubicBezTo>
                <a:cubicBezTo>
                  <a:pt x="3886382" y="184671"/>
                  <a:pt x="3899647" y="189742"/>
                  <a:pt x="3913094" y="194224"/>
                </a:cubicBezTo>
                <a:cubicBezTo>
                  <a:pt x="3931023" y="189742"/>
                  <a:pt x="3949180" y="186087"/>
                  <a:pt x="3966882" y="180777"/>
                </a:cubicBezTo>
                <a:cubicBezTo>
                  <a:pt x="3994036" y="172631"/>
                  <a:pt x="4047565" y="153883"/>
                  <a:pt x="4047565" y="153883"/>
                </a:cubicBezTo>
                <a:cubicBezTo>
                  <a:pt x="4151623" y="164289"/>
                  <a:pt x="4299645" y="180777"/>
                  <a:pt x="4397190" y="180777"/>
                </a:cubicBezTo>
                <a:cubicBezTo>
                  <a:pt x="4455632" y="180777"/>
                  <a:pt x="4513729" y="171812"/>
                  <a:pt x="4572001" y="167330"/>
                </a:cubicBezTo>
                <a:cubicBezTo>
                  <a:pt x="4612342" y="171812"/>
                  <a:pt x="4653224" y="172817"/>
                  <a:pt x="4693025" y="180777"/>
                </a:cubicBezTo>
                <a:cubicBezTo>
                  <a:pt x="4720822" y="186337"/>
                  <a:pt x="4773706" y="207671"/>
                  <a:pt x="4773706" y="207671"/>
                </a:cubicBezTo>
                <a:cubicBezTo>
                  <a:pt x="4796118" y="203189"/>
                  <a:pt x="4819541" y="202249"/>
                  <a:pt x="4840941" y="194224"/>
                </a:cubicBezTo>
                <a:cubicBezTo>
                  <a:pt x="4856075" y="188549"/>
                  <a:pt x="4866828" y="174557"/>
                  <a:pt x="4881282" y="167330"/>
                </a:cubicBezTo>
                <a:cubicBezTo>
                  <a:pt x="4900570" y="157686"/>
                  <a:pt x="4958185" y="144742"/>
                  <a:pt x="4975412" y="140435"/>
                </a:cubicBezTo>
                <a:cubicBezTo>
                  <a:pt x="4988859" y="144918"/>
                  <a:pt x="5003959" y="146020"/>
                  <a:pt x="5015755" y="153883"/>
                </a:cubicBezTo>
                <a:cubicBezTo>
                  <a:pt x="5031576" y="164432"/>
                  <a:pt x="5037298" y="191332"/>
                  <a:pt x="5056095" y="194224"/>
                </a:cubicBezTo>
                <a:cubicBezTo>
                  <a:pt x="5100617" y="201074"/>
                  <a:pt x="5145741" y="185259"/>
                  <a:pt x="5190566" y="180777"/>
                </a:cubicBezTo>
                <a:cubicBezTo>
                  <a:pt x="5201064" y="175527"/>
                  <a:pt x="5264911" y="140435"/>
                  <a:pt x="5284694" y="140435"/>
                </a:cubicBezTo>
                <a:cubicBezTo>
                  <a:pt x="5507707" y="140435"/>
                  <a:pt x="5254805" y="158446"/>
                  <a:pt x="5419166" y="167330"/>
                </a:cubicBezTo>
                <a:cubicBezTo>
                  <a:pt x="5566936" y="175318"/>
                  <a:pt x="5715000" y="176295"/>
                  <a:pt x="5862919" y="180777"/>
                </a:cubicBezTo>
                <a:cubicBezTo>
                  <a:pt x="5882346" y="182396"/>
                  <a:pt x="6026826" y="185709"/>
                  <a:pt x="6078071" y="207671"/>
                </a:cubicBezTo>
                <a:cubicBezTo>
                  <a:pt x="6092926" y="214037"/>
                  <a:pt x="6103644" y="228001"/>
                  <a:pt x="6118412" y="234565"/>
                </a:cubicBezTo>
                <a:cubicBezTo>
                  <a:pt x="6144318" y="246079"/>
                  <a:pt x="6172200" y="252494"/>
                  <a:pt x="6199094" y="261459"/>
                </a:cubicBezTo>
                <a:lnTo>
                  <a:pt x="6239435" y="274906"/>
                </a:lnTo>
                <a:cubicBezTo>
                  <a:pt x="6279777" y="265941"/>
                  <a:pt x="6322089" y="263360"/>
                  <a:pt x="6360459" y="248012"/>
                </a:cubicBezTo>
                <a:cubicBezTo>
                  <a:pt x="6390470" y="236008"/>
                  <a:pt x="6410477" y="204445"/>
                  <a:pt x="6441141" y="194224"/>
                </a:cubicBezTo>
                <a:cubicBezTo>
                  <a:pt x="6454588" y="189742"/>
                  <a:pt x="6468210" y="185754"/>
                  <a:pt x="6481482" y="180777"/>
                </a:cubicBezTo>
                <a:cubicBezTo>
                  <a:pt x="6504084" y="172302"/>
                  <a:pt x="6524801" y="157144"/>
                  <a:pt x="6548718" y="153883"/>
                </a:cubicBezTo>
                <a:cubicBezTo>
                  <a:pt x="6624350" y="143569"/>
                  <a:pt x="6701118" y="144918"/>
                  <a:pt x="6777318" y="140435"/>
                </a:cubicBezTo>
                <a:cubicBezTo>
                  <a:pt x="6795247" y="126988"/>
                  <a:pt x="6811060" y="110117"/>
                  <a:pt x="6831106" y="100094"/>
                </a:cubicBezTo>
                <a:cubicBezTo>
                  <a:pt x="6872087" y="79603"/>
                  <a:pt x="6897701" y="84726"/>
                  <a:pt x="6938682" y="100094"/>
                </a:cubicBezTo>
                <a:cubicBezTo>
                  <a:pt x="6957452" y="107133"/>
                  <a:pt x="6973859" y="119543"/>
                  <a:pt x="6992471" y="126988"/>
                </a:cubicBezTo>
                <a:cubicBezTo>
                  <a:pt x="7018792" y="137517"/>
                  <a:pt x="7046259" y="144918"/>
                  <a:pt x="7073153" y="153883"/>
                </a:cubicBezTo>
                <a:lnTo>
                  <a:pt x="7113494" y="167330"/>
                </a:lnTo>
                <a:cubicBezTo>
                  <a:pt x="7135906" y="162848"/>
                  <a:pt x="7159329" y="161908"/>
                  <a:pt x="7180729" y="153883"/>
                </a:cubicBezTo>
                <a:cubicBezTo>
                  <a:pt x="7195862" y="148208"/>
                  <a:pt x="7204913" y="127325"/>
                  <a:pt x="7221071" y="126988"/>
                </a:cubicBezTo>
                <a:lnTo>
                  <a:pt x="7826188" y="140435"/>
                </a:lnTo>
                <a:cubicBezTo>
                  <a:pt x="7853082" y="144918"/>
                  <a:pt x="7879755" y="151029"/>
                  <a:pt x="7906871" y="153883"/>
                </a:cubicBezTo>
                <a:cubicBezTo>
                  <a:pt x="7964992" y="160001"/>
                  <a:pt x="8024129" y="157174"/>
                  <a:pt x="8081682" y="167330"/>
                </a:cubicBezTo>
                <a:cubicBezTo>
                  <a:pt x="8104886" y="171425"/>
                  <a:pt x="8155104" y="207312"/>
                  <a:pt x="8175812" y="221118"/>
                </a:cubicBezTo>
                <a:cubicBezTo>
                  <a:pt x="8265901" y="208248"/>
                  <a:pt x="8268588" y="213592"/>
                  <a:pt x="8350624" y="180777"/>
                </a:cubicBezTo>
                <a:cubicBezTo>
                  <a:pt x="8389177" y="165356"/>
                  <a:pt x="8429540" y="145699"/>
                  <a:pt x="8471647" y="140435"/>
                </a:cubicBezTo>
                <a:cubicBezTo>
                  <a:pt x="8525205" y="133740"/>
                  <a:pt x="8579224" y="131470"/>
                  <a:pt x="8633012" y="126988"/>
                </a:cubicBezTo>
                <a:cubicBezTo>
                  <a:pt x="8737957" y="100752"/>
                  <a:pt x="8636984" y="123703"/>
                  <a:pt x="8794376" y="100094"/>
                </a:cubicBezTo>
                <a:cubicBezTo>
                  <a:pt x="8848303" y="92005"/>
                  <a:pt x="8904009" y="90444"/>
                  <a:pt x="8955741" y="73200"/>
                </a:cubicBezTo>
                <a:cubicBezTo>
                  <a:pt x="9013615" y="53909"/>
                  <a:pt x="8982331" y="63191"/>
                  <a:pt x="9049871" y="46306"/>
                </a:cubicBezTo>
                <a:cubicBezTo>
                  <a:pt x="9085730" y="50788"/>
                  <a:pt x="9121892" y="53288"/>
                  <a:pt x="9157447" y="59753"/>
                </a:cubicBezTo>
                <a:cubicBezTo>
                  <a:pt x="9171393" y="62289"/>
                  <a:pt x="9183691" y="71716"/>
                  <a:pt x="9197788" y="73200"/>
                </a:cubicBezTo>
                <a:cubicBezTo>
                  <a:pt x="9370418" y="91371"/>
                  <a:pt x="9821597" y="97692"/>
                  <a:pt x="9910482" y="100094"/>
                </a:cubicBezTo>
                <a:cubicBezTo>
                  <a:pt x="9973235" y="95612"/>
                  <a:pt x="10036785" y="97580"/>
                  <a:pt x="10098741" y="86647"/>
                </a:cubicBezTo>
                <a:cubicBezTo>
                  <a:pt x="10114656" y="83838"/>
                  <a:pt x="10124227" y="66119"/>
                  <a:pt x="10139082" y="59753"/>
                </a:cubicBezTo>
                <a:cubicBezTo>
                  <a:pt x="10156069" y="52473"/>
                  <a:pt x="10174941" y="50788"/>
                  <a:pt x="10192871" y="46306"/>
                </a:cubicBezTo>
                <a:cubicBezTo>
                  <a:pt x="10206318" y="37341"/>
                  <a:pt x="10218757" y="26640"/>
                  <a:pt x="10233212" y="19412"/>
                </a:cubicBezTo>
                <a:cubicBezTo>
                  <a:pt x="10254382" y="8827"/>
                  <a:pt x="10280355" y="3371"/>
                  <a:pt x="10308180" y="1183"/>
                </a:cubicBezTo>
                <a:cubicBezTo>
                  <a:pt x="10329049" y="-459"/>
                  <a:pt x="10350962" y="-263"/>
                  <a:pt x="10372672" y="985"/>
                </a:cubicBezTo>
                <a:close/>
              </a:path>
            </a:pathLst>
          </a:custGeom>
          <a:solidFill>
            <a:schemeClr val="bg1">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a:off x="1" y="2374165"/>
            <a:ext cx="12191999" cy="2130600"/>
          </a:xfrm>
          <a:custGeom>
            <a:avLst/>
            <a:gdLst>
              <a:gd name="connsiteX0" fmla="*/ 10372672 w 12191999"/>
              <a:gd name="connsiteY0" fmla="*/ 985 h 2130600"/>
              <a:gd name="connsiteX1" fmla="*/ 10529047 w 12191999"/>
              <a:gd name="connsiteY1" fmla="*/ 19412 h 2130600"/>
              <a:gd name="connsiteX2" fmla="*/ 10609729 w 12191999"/>
              <a:gd name="connsiteY2" fmla="*/ 100094 h 2130600"/>
              <a:gd name="connsiteX3" fmla="*/ 10663518 w 12191999"/>
              <a:gd name="connsiteY3" fmla="*/ 113541 h 2130600"/>
              <a:gd name="connsiteX4" fmla="*/ 11161059 w 12191999"/>
              <a:gd name="connsiteY4" fmla="*/ 126988 h 2130600"/>
              <a:gd name="connsiteX5" fmla="*/ 11214847 w 12191999"/>
              <a:gd name="connsiteY5" fmla="*/ 140435 h 2130600"/>
              <a:gd name="connsiteX6" fmla="*/ 11349318 w 12191999"/>
              <a:gd name="connsiteY6" fmla="*/ 180777 h 2130600"/>
              <a:gd name="connsiteX7" fmla="*/ 11483788 w 12191999"/>
              <a:gd name="connsiteY7" fmla="*/ 194224 h 2130600"/>
              <a:gd name="connsiteX8" fmla="*/ 11698941 w 12191999"/>
              <a:gd name="connsiteY8" fmla="*/ 234565 h 2130600"/>
              <a:gd name="connsiteX9" fmla="*/ 11739282 w 12191999"/>
              <a:gd name="connsiteY9" fmla="*/ 248012 h 2130600"/>
              <a:gd name="connsiteX10" fmla="*/ 11786063 w 12191999"/>
              <a:gd name="connsiteY10" fmla="*/ 236371 h 2130600"/>
              <a:gd name="connsiteX11" fmla="*/ 11798597 w 12191999"/>
              <a:gd name="connsiteY11" fmla="*/ 233300 h 2130600"/>
              <a:gd name="connsiteX12" fmla="*/ 11798764 w 12191999"/>
              <a:gd name="connsiteY12" fmla="*/ 233270 h 2130600"/>
              <a:gd name="connsiteX13" fmla="*/ 11805935 w 12191999"/>
              <a:gd name="connsiteY13" fmla="*/ 231502 h 2130600"/>
              <a:gd name="connsiteX14" fmla="*/ 11798597 w 12191999"/>
              <a:gd name="connsiteY14" fmla="*/ 233300 h 2130600"/>
              <a:gd name="connsiteX15" fmla="*/ 11785384 w 12191999"/>
              <a:gd name="connsiteY15" fmla="*/ 235685 h 2130600"/>
              <a:gd name="connsiteX16" fmla="*/ 11833412 w 12191999"/>
              <a:gd name="connsiteY16" fmla="*/ 221118 h 2130600"/>
              <a:gd name="connsiteX17" fmla="*/ 11967882 w 12191999"/>
              <a:gd name="connsiteY17" fmla="*/ 180777 h 2130600"/>
              <a:gd name="connsiteX18" fmla="*/ 12008224 w 12191999"/>
              <a:gd name="connsiteY18" fmla="*/ 167330 h 2130600"/>
              <a:gd name="connsiteX19" fmla="*/ 12048565 w 12191999"/>
              <a:gd name="connsiteY19" fmla="*/ 153883 h 2130600"/>
              <a:gd name="connsiteX20" fmla="*/ 12169588 w 12191999"/>
              <a:gd name="connsiteY20" fmla="*/ 167330 h 2130600"/>
              <a:gd name="connsiteX21" fmla="*/ 12191999 w 12191999"/>
              <a:gd name="connsiteY21" fmla="*/ 166415 h 2130600"/>
              <a:gd name="connsiteX22" fmla="*/ 12191999 w 12191999"/>
              <a:gd name="connsiteY22" fmla="*/ 1889082 h 2130600"/>
              <a:gd name="connsiteX23" fmla="*/ 11887307 w 12191999"/>
              <a:gd name="connsiteY23" fmla="*/ 1898072 h 2130600"/>
              <a:gd name="connsiteX24" fmla="*/ 11564471 w 12191999"/>
              <a:gd name="connsiteY24" fmla="*/ 1902000 h 2130600"/>
              <a:gd name="connsiteX25" fmla="*/ 11470341 w 12191999"/>
              <a:gd name="connsiteY25" fmla="*/ 1942341 h 2130600"/>
              <a:gd name="connsiteX26" fmla="*/ 11389659 w 12191999"/>
              <a:gd name="connsiteY26" fmla="*/ 1996130 h 2130600"/>
              <a:gd name="connsiteX27" fmla="*/ 10865224 w 12191999"/>
              <a:gd name="connsiteY27" fmla="*/ 2090259 h 2130600"/>
              <a:gd name="connsiteX28" fmla="*/ 10381129 w 12191999"/>
              <a:gd name="connsiteY28" fmla="*/ 2076812 h 2130600"/>
              <a:gd name="connsiteX29" fmla="*/ 10300447 w 12191999"/>
              <a:gd name="connsiteY29" fmla="*/ 2063365 h 2130600"/>
              <a:gd name="connsiteX30" fmla="*/ 9937376 w 12191999"/>
              <a:gd name="connsiteY30" fmla="*/ 2049918 h 2130600"/>
              <a:gd name="connsiteX31" fmla="*/ 9816353 w 12191999"/>
              <a:gd name="connsiteY31" fmla="*/ 2036471 h 2130600"/>
              <a:gd name="connsiteX32" fmla="*/ 9776012 w 12191999"/>
              <a:gd name="connsiteY32" fmla="*/ 2023024 h 2130600"/>
              <a:gd name="connsiteX33" fmla="*/ 9587753 w 12191999"/>
              <a:gd name="connsiteY33" fmla="*/ 2009577 h 2130600"/>
              <a:gd name="connsiteX34" fmla="*/ 9547412 w 12191999"/>
              <a:gd name="connsiteY34" fmla="*/ 1982683 h 2130600"/>
              <a:gd name="connsiteX35" fmla="*/ 9372600 w 12191999"/>
              <a:gd name="connsiteY35" fmla="*/ 1982683 h 2130600"/>
              <a:gd name="connsiteX36" fmla="*/ 9278471 w 12191999"/>
              <a:gd name="connsiteY36" fmla="*/ 2009577 h 2130600"/>
              <a:gd name="connsiteX37" fmla="*/ 9238129 w 12191999"/>
              <a:gd name="connsiteY37" fmla="*/ 2036471 h 2130600"/>
              <a:gd name="connsiteX38" fmla="*/ 9130553 w 12191999"/>
              <a:gd name="connsiteY38" fmla="*/ 2063365 h 2130600"/>
              <a:gd name="connsiteX39" fmla="*/ 9076765 w 12191999"/>
              <a:gd name="connsiteY39" fmla="*/ 2076812 h 2130600"/>
              <a:gd name="connsiteX40" fmla="*/ 8269941 w 12191999"/>
              <a:gd name="connsiteY40" fmla="*/ 2090259 h 2130600"/>
              <a:gd name="connsiteX41" fmla="*/ 8135471 w 12191999"/>
              <a:gd name="connsiteY41" fmla="*/ 2130600 h 2130600"/>
              <a:gd name="connsiteX42" fmla="*/ 7839635 w 12191999"/>
              <a:gd name="connsiteY42" fmla="*/ 2117153 h 2130600"/>
              <a:gd name="connsiteX43" fmla="*/ 7758953 w 12191999"/>
              <a:gd name="connsiteY43" fmla="*/ 2063365 h 2130600"/>
              <a:gd name="connsiteX44" fmla="*/ 7664824 w 12191999"/>
              <a:gd name="connsiteY44" fmla="*/ 2036471 h 2130600"/>
              <a:gd name="connsiteX45" fmla="*/ 7476565 w 12191999"/>
              <a:gd name="connsiteY45" fmla="*/ 2049918 h 2130600"/>
              <a:gd name="connsiteX46" fmla="*/ 7422776 w 12191999"/>
              <a:gd name="connsiteY46" fmla="*/ 2063365 h 2130600"/>
              <a:gd name="connsiteX47" fmla="*/ 7382435 w 12191999"/>
              <a:gd name="connsiteY47" fmla="*/ 2076812 h 2130600"/>
              <a:gd name="connsiteX48" fmla="*/ 7180729 w 12191999"/>
              <a:gd name="connsiteY48" fmla="*/ 2090259 h 2130600"/>
              <a:gd name="connsiteX49" fmla="*/ 7005918 w 12191999"/>
              <a:gd name="connsiteY49" fmla="*/ 2117153 h 2130600"/>
              <a:gd name="connsiteX50" fmla="*/ 6965576 w 12191999"/>
              <a:gd name="connsiteY50" fmla="*/ 2130600 h 2130600"/>
              <a:gd name="connsiteX51" fmla="*/ 6736976 w 12191999"/>
              <a:gd name="connsiteY51" fmla="*/ 2117153 h 2130600"/>
              <a:gd name="connsiteX52" fmla="*/ 6683188 w 12191999"/>
              <a:gd name="connsiteY52" fmla="*/ 2090259 h 2130600"/>
              <a:gd name="connsiteX53" fmla="*/ 6615953 w 12191999"/>
              <a:gd name="connsiteY53" fmla="*/ 2076812 h 2130600"/>
              <a:gd name="connsiteX54" fmla="*/ 6427694 w 12191999"/>
              <a:gd name="connsiteY54" fmla="*/ 2049918 h 2130600"/>
              <a:gd name="connsiteX55" fmla="*/ 5230906 w 12191999"/>
              <a:gd name="connsiteY55" fmla="*/ 2036471 h 2130600"/>
              <a:gd name="connsiteX56" fmla="*/ 5109882 w 12191999"/>
              <a:gd name="connsiteY56" fmla="*/ 1996130 h 2130600"/>
              <a:gd name="connsiteX57" fmla="*/ 5042647 w 12191999"/>
              <a:gd name="connsiteY57" fmla="*/ 1982683 h 2130600"/>
              <a:gd name="connsiteX58" fmla="*/ 4988859 w 12191999"/>
              <a:gd name="connsiteY58" fmla="*/ 1969235 h 2130600"/>
              <a:gd name="connsiteX59" fmla="*/ 4881282 w 12191999"/>
              <a:gd name="connsiteY59" fmla="*/ 1982683 h 2130600"/>
              <a:gd name="connsiteX60" fmla="*/ 4827494 w 12191999"/>
              <a:gd name="connsiteY60" fmla="*/ 1996130 h 2130600"/>
              <a:gd name="connsiteX61" fmla="*/ 4706473 w 12191999"/>
              <a:gd name="connsiteY61" fmla="*/ 2009577 h 2130600"/>
              <a:gd name="connsiteX62" fmla="*/ 4329954 w 12191999"/>
              <a:gd name="connsiteY62" fmla="*/ 2036471 h 2130600"/>
              <a:gd name="connsiteX63" fmla="*/ 4182035 w 12191999"/>
              <a:gd name="connsiteY63" fmla="*/ 2076812 h 2130600"/>
              <a:gd name="connsiteX64" fmla="*/ 4114800 w 12191999"/>
              <a:gd name="connsiteY64" fmla="*/ 2090259 h 2130600"/>
              <a:gd name="connsiteX65" fmla="*/ 3993776 w 12191999"/>
              <a:gd name="connsiteY65" fmla="*/ 2103706 h 2130600"/>
              <a:gd name="connsiteX66" fmla="*/ 3576918 w 12191999"/>
              <a:gd name="connsiteY66" fmla="*/ 2090259 h 2130600"/>
              <a:gd name="connsiteX67" fmla="*/ 3496235 w 12191999"/>
              <a:gd name="connsiteY67" fmla="*/ 2049918 h 2130600"/>
              <a:gd name="connsiteX68" fmla="*/ 3442447 w 12191999"/>
              <a:gd name="connsiteY68" fmla="*/ 2023024 h 2130600"/>
              <a:gd name="connsiteX69" fmla="*/ 3348318 w 12191999"/>
              <a:gd name="connsiteY69" fmla="*/ 1996130 h 2130600"/>
              <a:gd name="connsiteX70" fmla="*/ 2904565 w 12191999"/>
              <a:gd name="connsiteY70" fmla="*/ 2009577 h 2130600"/>
              <a:gd name="connsiteX71" fmla="*/ 2810435 w 12191999"/>
              <a:gd name="connsiteY71" fmla="*/ 2023024 h 2130600"/>
              <a:gd name="connsiteX72" fmla="*/ 2689412 w 12191999"/>
              <a:gd name="connsiteY72" fmla="*/ 2036471 h 2130600"/>
              <a:gd name="connsiteX73" fmla="*/ 2501153 w 12191999"/>
              <a:gd name="connsiteY73" fmla="*/ 2063365 h 2130600"/>
              <a:gd name="connsiteX74" fmla="*/ 2420471 w 12191999"/>
              <a:gd name="connsiteY74" fmla="*/ 2076812 h 2130600"/>
              <a:gd name="connsiteX75" fmla="*/ 2191871 w 12191999"/>
              <a:gd name="connsiteY75" fmla="*/ 2090259 h 2130600"/>
              <a:gd name="connsiteX76" fmla="*/ 1842247 w 12191999"/>
              <a:gd name="connsiteY76" fmla="*/ 2090259 h 2130600"/>
              <a:gd name="connsiteX77" fmla="*/ 1721224 w 12191999"/>
              <a:gd name="connsiteY77" fmla="*/ 2063365 h 2130600"/>
              <a:gd name="connsiteX78" fmla="*/ 1613647 w 12191999"/>
              <a:gd name="connsiteY78" fmla="*/ 2049918 h 2130600"/>
              <a:gd name="connsiteX79" fmla="*/ 1479176 w 12191999"/>
              <a:gd name="connsiteY79" fmla="*/ 2023024 h 2130600"/>
              <a:gd name="connsiteX80" fmla="*/ 1358153 w 12191999"/>
              <a:gd name="connsiteY80" fmla="*/ 2036471 h 2130600"/>
              <a:gd name="connsiteX81" fmla="*/ 1290918 w 12191999"/>
              <a:gd name="connsiteY81" fmla="*/ 2049918 h 2130600"/>
              <a:gd name="connsiteX82" fmla="*/ 1156447 w 12191999"/>
              <a:gd name="connsiteY82" fmla="*/ 2063365 h 2130600"/>
              <a:gd name="connsiteX83" fmla="*/ 645459 w 12191999"/>
              <a:gd name="connsiteY83" fmla="*/ 2063365 h 2130600"/>
              <a:gd name="connsiteX84" fmla="*/ 564776 w 12191999"/>
              <a:gd name="connsiteY84" fmla="*/ 2090259 h 2130600"/>
              <a:gd name="connsiteX85" fmla="*/ 510988 w 12191999"/>
              <a:gd name="connsiteY85" fmla="*/ 2103706 h 2130600"/>
              <a:gd name="connsiteX86" fmla="*/ 309282 w 12191999"/>
              <a:gd name="connsiteY86" fmla="*/ 2090259 h 2130600"/>
              <a:gd name="connsiteX87" fmla="*/ 201706 w 12191999"/>
              <a:gd name="connsiteY87" fmla="*/ 2063365 h 2130600"/>
              <a:gd name="connsiteX88" fmla="*/ 107576 w 12191999"/>
              <a:gd name="connsiteY88" fmla="*/ 2049918 h 2130600"/>
              <a:gd name="connsiteX89" fmla="*/ 0 w 12191999"/>
              <a:gd name="connsiteY89" fmla="*/ 2063246 h 2130600"/>
              <a:gd name="connsiteX90" fmla="*/ 0 w 12191999"/>
              <a:gd name="connsiteY90" fmla="*/ 71579 h 2130600"/>
              <a:gd name="connsiteX91" fmla="*/ 13447 w 12191999"/>
              <a:gd name="connsiteY91" fmla="*/ 73200 h 2130600"/>
              <a:gd name="connsiteX92" fmla="*/ 1021976 w 12191999"/>
              <a:gd name="connsiteY92" fmla="*/ 100094 h 2130600"/>
              <a:gd name="connsiteX93" fmla="*/ 1062318 w 12191999"/>
              <a:gd name="connsiteY93" fmla="*/ 126988 h 2130600"/>
              <a:gd name="connsiteX94" fmla="*/ 1089212 w 12191999"/>
              <a:gd name="connsiteY94" fmla="*/ 153883 h 2130600"/>
              <a:gd name="connsiteX95" fmla="*/ 1143000 w 12191999"/>
              <a:gd name="connsiteY95" fmla="*/ 180777 h 2130600"/>
              <a:gd name="connsiteX96" fmla="*/ 1358153 w 12191999"/>
              <a:gd name="connsiteY96" fmla="*/ 167330 h 2130600"/>
              <a:gd name="connsiteX97" fmla="*/ 1452282 w 12191999"/>
              <a:gd name="connsiteY97" fmla="*/ 153883 h 2130600"/>
              <a:gd name="connsiteX98" fmla="*/ 1842247 w 12191999"/>
              <a:gd name="connsiteY98" fmla="*/ 140435 h 2130600"/>
              <a:gd name="connsiteX99" fmla="*/ 1949824 w 12191999"/>
              <a:gd name="connsiteY99" fmla="*/ 113541 h 2130600"/>
              <a:gd name="connsiteX100" fmla="*/ 2030506 w 12191999"/>
              <a:gd name="connsiteY100" fmla="*/ 86647 h 2130600"/>
              <a:gd name="connsiteX101" fmla="*/ 2151529 w 12191999"/>
              <a:gd name="connsiteY101" fmla="*/ 100094 h 2130600"/>
              <a:gd name="connsiteX102" fmla="*/ 2191871 w 12191999"/>
              <a:gd name="connsiteY102" fmla="*/ 126988 h 2130600"/>
              <a:gd name="connsiteX103" fmla="*/ 2299447 w 12191999"/>
              <a:gd name="connsiteY103" fmla="*/ 167330 h 2130600"/>
              <a:gd name="connsiteX104" fmla="*/ 2702859 w 12191999"/>
              <a:gd name="connsiteY104" fmla="*/ 140435 h 2130600"/>
              <a:gd name="connsiteX105" fmla="*/ 2931459 w 12191999"/>
              <a:gd name="connsiteY105" fmla="*/ 126988 h 2130600"/>
              <a:gd name="connsiteX106" fmla="*/ 3012141 w 12191999"/>
              <a:gd name="connsiteY106" fmla="*/ 113541 h 2130600"/>
              <a:gd name="connsiteX107" fmla="*/ 3092824 w 12191999"/>
              <a:gd name="connsiteY107" fmla="*/ 86647 h 2130600"/>
              <a:gd name="connsiteX108" fmla="*/ 3334871 w 12191999"/>
              <a:gd name="connsiteY108" fmla="*/ 73200 h 2130600"/>
              <a:gd name="connsiteX109" fmla="*/ 3415553 w 12191999"/>
              <a:gd name="connsiteY109" fmla="*/ 126988 h 2130600"/>
              <a:gd name="connsiteX110" fmla="*/ 3778624 w 12191999"/>
              <a:gd name="connsiteY110" fmla="*/ 140435 h 2130600"/>
              <a:gd name="connsiteX111" fmla="*/ 3818965 w 12191999"/>
              <a:gd name="connsiteY111" fmla="*/ 167330 h 2130600"/>
              <a:gd name="connsiteX112" fmla="*/ 3872753 w 12191999"/>
              <a:gd name="connsiteY112" fmla="*/ 180777 h 2130600"/>
              <a:gd name="connsiteX113" fmla="*/ 3913094 w 12191999"/>
              <a:gd name="connsiteY113" fmla="*/ 194224 h 2130600"/>
              <a:gd name="connsiteX114" fmla="*/ 3966882 w 12191999"/>
              <a:gd name="connsiteY114" fmla="*/ 180777 h 2130600"/>
              <a:gd name="connsiteX115" fmla="*/ 4047565 w 12191999"/>
              <a:gd name="connsiteY115" fmla="*/ 153883 h 2130600"/>
              <a:gd name="connsiteX116" fmla="*/ 4397190 w 12191999"/>
              <a:gd name="connsiteY116" fmla="*/ 180777 h 2130600"/>
              <a:gd name="connsiteX117" fmla="*/ 4572001 w 12191999"/>
              <a:gd name="connsiteY117" fmla="*/ 167330 h 2130600"/>
              <a:gd name="connsiteX118" fmla="*/ 4693025 w 12191999"/>
              <a:gd name="connsiteY118" fmla="*/ 180777 h 2130600"/>
              <a:gd name="connsiteX119" fmla="*/ 4773706 w 12191999"/>
              <a:gd name="connsiteY119" fmla="*/ 207671 h 2130600"/>
              <a:gd name="connsiteX120" fmla="*/ 4840941 w 12191999"/>
              <a:gd name="connsiteY120" fmla="*/ 194224 h 2130600"/>
              <a:gd name="connsiteX121" fmla="*/ 4881282 w 12191999"/>
              <a:gd name="connsiteY121" fmla="*/ 167330 h 2130600"/>
              <a:gd name="connsiteX122" fmla="*/ 4975412 w 12191999"/>
              <a:gd name="connsiteY122" fmla="*/ 140435 h 2130600"/>
              <a:gd name="connsiteX123" fmla="*/ 5015755 w 12191999"/>
              <a:gd name="connsiteY123" fmla="*/ 153883 h 2130600"/>
              <a:gd name="connsiteX124" fmla="*/ 5056095 w 12191999"/>
              <a:gd name="connsiteY124" fmla="*/ 194224 h 2130600"/>
              <a:gd name="connsiteX125" fmla="*/ 5190566 w 12191999"/>
              <a:gd name="connsiteY125" fmla="*/ 180777 h 2130600"/>
              <a:gd name="connsiteX126" fmla="*/ 5284694 w 12191999"/>
              <a:gd name="connsiteY126" fmla="*/ 140435 h 2130600"/>
              <a:gd name="connsiteX127" fmla="*/ 5419166 w 12191999"/>
              <a:gd name="connsiteY127" fmla="*/ 167330 h 2130600"/>
              <a:gd name="connsiteX128" fmla="*/ 5862919 w 12191999"/>
              <a:gd name="connsiteY128" fmla="*/ 180777 h 2130600"/>
              <a:gd name="connsiteX129" fmla="*/ 6078071 w 12191999"/>
              <a:gd name="connsiteY129" fmla="*/ 207671 h 2130600"/>
              <a:gd name="connsiteX130" fmla="*/ 6118412 w 12191999"/>
              <a:gd name="connsiteY130" fmla="*/ 234565 h 2130600"/>
              <a:gd name="connsiteX131" fmla="*/ 6199094 w 12191999"/>
              <a:gd name="connsiteY131" fmla="*/ 261459 h 2130600"/>
              <a:gd name="connsiteX132" fmla="*/ 6239435 w 12191999"/>
              <a:gd name="connsiteY132" fmla="*/ 274906 h 2130600"/>
              <a:gd name="connsiteX133" fmla="*/ 6360459 w 12191999"/>
              <a:gd name="connsiteY133" fmla="*/ 248012 h 2130600"/>
              <a:gd name="connsiteX134" fmla="*/ 6441141 w 12191999"/>
              <a:gd name="connsiteY134" fmla="*/ 194224 h 2130600"/>
              <a:gd name="connsiteX135" fmla="*/ 6481482 w 12191999"/>
              <a:gd name="connsiteY135" fmla="*/ 180777 h 2130600"/>
              <a:gd name="connsiteX136" fmla="*/ 6548718 w 12191999"/>
              <a:gd name="connsiteY136" fmla="*/ 153883 h 2130600"/>
              <a:gd name="connsiteX137" fmla="*/ 6777318 w 12191999"/>
              <a:gd name="connsiteY137" fmla="*/ 140435 h 2130600"/>
              <a:gd name="connsiteX138" fmla="*/ 6831106 w 12191999"/>
              <a:gd name="connsiteY138" fmla="*/ 100094 h 2130600"/>
              <a:gd name="connsiteX139" fmla="*/ 6938682 w 12191999"/>
              <a:gd name="connsiteY139" fmla="*/ 100094 h 2130600"/>
              <a:gd name="connsiteX140" fmla="*/ 6992471 w 12191999"/>
              <a:gd name="connsiteY140" fmla="*/ 126988 h 2130600"/>
              <a:gd name="connsiteX141" fmla="*/ 7073153 w 12191999"/>
              <a:gd name="connsiteY141" fmla="*/ 153883 h 2130600"/>
              <a:gd name="connsiteX142" fmla="*/ 7113494 w 12191999"/>
              <a:gd name="connsiteY142" fmla="*/ 167330 h 2130600"/>
              <a:gd name="connsiteX143" fmla="*/ 7180729 w 12191999"/>
              <a:gd name="connsiteY143" fmla="*/ 153883 h 2130600"/>
              <a:gd name="connsiteX144" fmla="*/ 7221071 w 12191999"/>
              <a:gd name="connsiteY144" fmla="*/ 126988 h 2130600"/>
              <a:gd name="connsiteX145" fmla="*/ 7826188 w 12191999"/>
              <a:gd name="connsiteY145" fmla="*/ 140435 h 2130600"/>
              <a:gd name="connsiteX146" fmla="*/ 7906871 w 12191999"/>
              <a:gd name="connsiteY146" fmla="*/ 153883 h 2130600"/>
              <a:gd name="connsiteX147" fmla="*/ 8081682 w 12191999"/>
              <a:gd name="connsiteY147" fmla="*/ 167330 h 2130600"/>
              <a:gd name="connsiteX148" fmla="*/ 8175812 w 12191999"/>
              <a:gd name="connsiteY148" fmla="*/ 221118 h 2130600"/>
              <a:gd name="connsiteX149" fmla="*/ 8350624 w 12191999"/>
              <a:gd name="connsiteY149" fmla="*/ 180777 h 2130600"/>
              <a:gd name="connsiteX150" fmla="*/ 8471647 w 12191999"/>
              <a:gd name="connsiteY150" fmla="*/ 140435 h 2130600"/>
              <a:gd name="connsiteX151" fmla="*/ 8633012 w 12191999"/>
              <a:gd name="connsiteY151" fmla="*/ 126988 h 2130600"/>
              <a:gd name="connsiteX152" fmla="*/ 8794376 w 12191999"/>
              <a:gd name="connsiteY152" fmla="*/ 100094 h 2130600"/>
              <a:gd name="connsiteX153" fmla="*/ 8955741 w 12191999"/>
              <a:gd name="connsiteY153" fmla="*/ 73200 h 2130600"/>
              <a:gd name="connsiteX154" fmla="*/ 9049871 w 12191999"/>
              <a:gd name="connsiteY154" fmla="*/ 46306 h 2130600"/>
              <a:gd name="connsiteX155" fmla="*/ 9157447 w 12191999"/>
              <a:gd name="connsiteY155" fmla="*/ 59753 h 2130600"/>
              <a:gd name="connsiteX156" fmla="*/ 9197788 w 12191999"/>
              <a:gd name="connsiteY156" fmla="*/ 73200 h 2130600"/>
              <a:gd name="connsiteX157" fmla="*/ 9910482 w 12191999"/>
              <a:gd name="connsiteY157" fmla="*/ 100094 h 2130600"/>
              <a:gd name="connsiteX158" fmla="*/ 10098741 w 12191999"/>
              <a:gd name="connsiteY158" fmla="*/ 86647 h 2130600"/>
              <a:gd name="connsiteX159" fmla="*/ 10139082 w 12191999"/>
              <a:gd name="connsiteY159" fmla="*/ 59753 h 2130600"/>
              <a:gd name="connsiteX160" fmla="*/ 10192871 w 12191999"/>
              <a:gd name="connsiteY160" fmla="*/ 46306 h 2130600"/>
              <a:gd name="connsiteX161" fmla="*/ 10233212 w 12191999"/>
              <a:gd name="connsiteY161" fmla="*/ 19412 h 2130600"/>
              <a:gd name="connsiteX162" fmla="*/ 10308180 w 12191999"/>
              <a:gd name="connsiteY162" fmla="*/ 1183 h 2130600"/>
              <a:gd name="connsiteX163" fmla="*/ 10372672 w 12191999"/>
              <a:gd name="connsiteY163" fmla="*/ 985 h 213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12191999" h="2130600">
                <a:moveTo>
                  <a:pt x="10372672" y="985"/>
                </a:moveTo>
                <a:cubicBezTo>
                  <a:pt x="10437804" y="4729"/>
                  <a:pt x="10501125" y="17942"/>
                  <a:pt x="10529047" y="19412"/>
                </a:cubicBezTo>
                <a:cubicBezTo>
                  <a:pt x="10556345" y="60359"/>
                  <a:pt x="10559691" y="75075"/>
                  <a:pt x="10609729" y="100094"/>
                </a:cubicBezTo>
                <a:cubicBezTo>
                  <a:pt x="10626259" y="108359"/>
                  <a:pt x="10645058" y="112641"/>
                  <a:pt x="10663518" y="113541"/>
                </a:cubicBezTo>
                <a:cubicBezTo>
                  <a:pt x="10829229" y="121624"/>
                  <a:pt x="10995212" y="122506"/>
                  <a:pt x="11161059" y="126988"/>
                </a:cubicBezTo>
                <a:cubicBezTo>
                  <a:pt x="11178988" y="131470"/>
                  <a:pt x="11197077" y="135358"/>
                  <a:pt x="11214847" y="140435"/>
                </a:cubicBezTo>
                <a:cubicBezTo>
                  <a:pt x="11259844" y="153291"/>
                  <a:pt x="11303429" y="171599"/>
                  <a:pt x="11349318" y="180777"/>
                </a:cubicBezTo>
                <a:cubicBezTo>
                  <a:pt x="11393490" y="189612"/>
                  <a:pt x="11439050" y="188961"/>
                  <a:pt x="11483788" y="194224"/>
                </a:cubicBezTo>
                <a:cubicBezTo>
                  <a:pt x="11555831" y="202700"/>
                  <a:pt x="11629019" y="214587"/>
                  <a:pt x="11698941" y="234565"/>
                </a:cubicBezTo>
                <a:cubicBezTo>
                  <a:pt x="11712570" y="238459"/>
                  <a:pt x="11725835" y="243530"/>
                  <a:pt x="11739282" y="248012"/>
                </a:cubicBezTo>
                <a:cubicBezTo>
                  <a:pt x="11760300" y="242758"/>
                  <a:pt x="11775424" y="239000"/>
                  <a:pt x="11786063" y="236371"/>
                </a:cubicBezTo>
                <a:lnTo>
                  <a:pt x="11798597" y="233300"/>
                </a:lnTo>
                <a:lnTo>
                  <a:pt x="11798764" y="233270"/>
                </a:lnTo>
                <a:cubicBezTo>
                  <a:pt x="11805945" y="231593"/>
                  <a:pt x="11812093" y="230025"/>
                  <a:pt x="11805935" y="231502"/>
                </a:cubicBezTo>
                <a:lnTo>
                  <a:pt x="11798597" y="233300"/>
                </a:lnTo>
                <a:lnTo>
                  <a:pt x="11785384" y="235685"/>
                </a:lnTo>
                <a:cubicBezTo>
                  <a:pt x="11787402" y="234639"/>
                  <a:pt x="11799655" y="230763"/>
                  <a:pt x="11833412" y="221118"/>
                </a:cubicBezTo>
                <a:cubicBezTo>
                  <a:pt x="11975677" y="180471"/>
                  <a:pt x="11776136" y="244692"/>
                  <a:pt x="11967882" y="180777"/>
                </a:cubicBezTo>
                <a:lnTo>
                  <a:pt x="12008224" y="167330"/>
                </a:lnTo>
                <a:lnTo>
                  <a:pt x="12048565" y="153883"/>
                </a:lnTo>
                <a:cubicBezTo>
                  <a:pt x="12088906" y="158365"/>
                  <a:pt x="12128999" y="167330"/>
                  <a:pt x="12169588" y="167330"/>
                </a:cubicBezTo>
                <a:lnTo>
                  <a:pt x="12191999" y="166415"/>
                </a:lnTo>
                <a:lnTo>
                  <a:pt x="12191999" y="1889082"/>
                </a:lnTo>
                <a:lnTo>
                  <a:pt x="11887307" y="1898072"/>
                </a:lnTo>
                <a:cubicBezTo>
                  <a:pt x="11779695" y="1899382"/>
                  <a:pt x="11672048" y="1899759"/>
                  <a:pt x="11564471" y="1902000"/>
                </a:cubicBezTo>
                <a:cubicBezTo>
                  <a:pt x="11522737" y="1915911"/>
                  <a:pt x="11511882" y="1917416"/>
                  <a:pt x="11470341" y="1942341"/>
                </a:cubicBezTo>
                <a:cubicBezTo>
                  <a:pt x="11442625" y="1958971"/>
                  <a:pt x="11389659" y="1996130"/>
                  <a:pt x="11389659" y="1996130"/>
                </a:cubicBezTo>
                <a:cubicBezTo>
                  <a:pt x="11310300" y="2234206"/>
                  <a:pt x="11391103" y="2076046"/>
                  <a:pt x="10865224" y="2090259"/>
                </a:cubicBezTo>
                <a:lnTo>
                  <a:pt x="10381129" y="2076812"/>
                </a:lnTo>
                <a:cubicBezTo>
                  <a:pt x="10353895" y="2075515"/>
                  <a:pt x="10327662" y="2065014"/>
                  <a:pt x="10300447" y="2063365"/>
                </a:cubicBezTo>
                <a:cubicBezTo>
                  <a:pt x="10179562" y="2056039"/>
                  <a:pt x="10058400" y="2054400"/>
                  <a:pt x="9937376" y="2049918"/>
                </a:cubicBezTo>
                <a:cubicBezTo>
                  <a:pt x="9897035" y="2045436"/>
                  <a:pt x="9856390" y="2043144"/>
                  <a:pt x="9816353" y="2036471"/>
                </a:cubicBezTo>
                <a:cubicBezTo>
                  <a:pt x="9802371" y="2034141"/>
                  <a:pt x="9790089" y="2024680"/>
                  <a:pt x="9776012" y="2023024"/>
                </a:cubicBezTo>
                <a:cubicBezTo>
                  <a:pt x="9713530" y="2015673"/>
                  <a:pt x="9650506" y="2014059"/>
                  <a:pt x="9587753" y="2009577"/>
                </a:cubicBezTo>
                <a:cubicBezTo>
                  <a:pt x="9574306" y="2000612"/>
                  <a:pt x="9561867" y="1989911"/>
                  <a:pt x="9547412" y="1982683"/>
                </a:cubicBezTo>
                <a:cubicBezTo>
                  <a:pt x="9487410" y="1952681"/>
                  <a:pt x="9447844" y="1975158"/>
                  <a:pt x="9372600" y="1982683"/>
                </a:cubicBezTo>
                <a:cubicBezTo>
                  <a:pt x="9355366" y="1986992"/>
                  <a:pt x="9297763" y="1999931"/>
                  <a:pt x="9278471" y="2009577"/>
                </a:cubicBezTo>
                <a:cubicBezTo>
                  <a:pt x="9264016" y="2016805"/>
                  <a:pt x="9252584" y="2029243"/>
                  <a:pt x="9238129" y="2036471"/>
                </a:cubicBezTo>
                <a:cubicBezTo>
                  <a:pt x="9209294" y="2050889"/>
                  <a:pt x="9158173" y="2057227"/>
                  <a:pt x="9130553" y="2063365"/>
                </a:cubicBezTo>
                <a:cubicBezTo>
                  <a:pt x="9112512" y="2067374"/>
                  <a:pt x="9095237" y="2076235"/>
                  <a:pt x="9076765" y="2076812"/>
                </a:cubicBezTo>
                <a:cubicBezTo>
                  <a:pt x="8807918" y="2085213"/>
                  <a:pt x="8538882" y="2085777"/>
                  <a:pt x="8269941" y="2090259"/>
                </a:cubicBezTo>
                <a:cubicBezTo>
                  <a:pt x="8171726" y="2122997"/>
                  <a:pt x="8216761" y="2110277"/>
                  <a:pt x="8135471" y="2130600"/>
                </a:cubicBezTo>
                <a:cubicBezTo>
                  <a:pt x="8036859" y="2126118"/>
                  <a:pt x="7936812" y="2134506"/>
                  <a:pt x="7839635" y="2117153"/>
                </a:cubicBezTo>
                <a:cubicBezTo>
                  <a:pt x="7807816" y="2111471"/>
                  <a:pt x="7790310" y="2071204"/>
                  <a:pt x="7758953" y="2063365"/>
                </a:cubicBezTo>
                <a:cubicBezTo>
                  <a:pt x="7691414" y="2046480"/>
                  <a:pt x="7722698" y="2055762"/>
                  <a:pt x="7664824" y="2036471"/>
                </a:cubicBezTo>
                <a:cubicBezTo>
                  <a:pt x="7602071" y="2040953"/>
                  <a:pt x="7539093" y="2042970"/>
                  <a:pt x="7476565" y="2049918"/>
                </a:cubicBezTo>
                <a:cubicBezTo>
                  <a:pt x="7458197" y="2051959"/>
                  <a:pt x="7440546" y="2058288"/>
                  <a:pt x="7422776" y="2063365"/>
                </a:cubicBezTo>
                <a:cubicBezTo>
                  <a:pt x="7409147" y="2067259"/>
                  <a:pt x="7396523" y="2075247"/>
                  <a:pt x="7382435" y="2076812"/>
                </a:cubicBezTo>
                <a:cubicBezTo>
                  <a:pt x="7315463" y="2084253"/>
                  <a:pt x="7247964" y="2085777"/>
                  <a:pt x="7180729" y="2090259"/>
                </a:cubicBezTo>
                <a:cubicBezTo>
                  <a:pt x="7150702" y="2094549"/>
                  <a:pt x="7039502" y="2109690"/>
                  <a:pt x="7005918" y="2117153"/>
                </a:cubicBezTo>
                <a:cubicBezTo>
                  <a:pt x="6992081" y="2120228"/>
                  <a:pt x="6979023" y="2126118"/>
                  <a:pt x="6965576" y="2130600"/>
                </a:cubicBezTo>
                <a:cubicBezTo>
                  <a:pt x="6889376" y="2126118"/>
                  <a:pt x="6812541" y="2127948"/>
                  <a:pt x="6736976" y="2117153"/>
                </a:cubicBezTo>
                <a:cubicBezTo>
                  <a:pt x="6717132" y="2114318"/>
                  <a:pt x="6702205" y="2096598"/>
                  <a:pt x="6683188" y="2090259"/>
                </a:cubicBezTo>
                <a:cubicBezTo>
                  <a:pt x="6661505" y="2083031"/>
                  <a:pt x="6638126" y="2082355"/>
                  <a:pt x="6615953" y="2076812"/>
                </a:cubicBezTo>
                <a:cubicBezTo>
                  <a:pt x="6511311" y="2050652"/>
                  <a:pt x="6650267" y="2054369"/>
                  <a:pt x="6427694" y="2049918"/>
                </a:cubicBezTo>
                <a:lnTo>
                  <a:pt x="5230906" y="2036471"/>
                </a:lnTo>
                <a:cubicBezTo>
                  <a:pt x="5038222" y="1997934"/>
                  <a:pt x="5276902" y="2051803"/>
                  <a:pt x="5109882" y="1996130"/>
                </a:cubicBezTo>
                <a:cubicBezTo>
                  <a:pt x="5088199" y="1988903"/>
                  <a:pt x="5064959" y="1987641"/>
                  <a:pt x="5042647" y="1982683"/>
                </a:cubicBezTo>
                <a:cubicBezTo>
                  <a:pt x="5024607" y="1978674"/>
                  <a:pt x="5006788" y="1973718"/>
                  <a:pt x="4988859" y="1969235"/>
                </a:cubicBezTo>
                <a:cubicBezTo>
                  <a:pt x="4953002" y="1973718"/>
                  <a:pt x="4916929" y="1976742"/>
                  <a:pt x="4881282" y="1982683"/>
                </a:cubicBezTo>
                <a:cubicBezTo>
                  <a:pt x="4863052" y="1985721"/>
                  <a:pt x="4845760" y="1993320"/>
                  <a:pt x="4827494" y="1996130"/>
                </a:cubicBezTo>
                <a:cubicBezTo>
                  <a:pt x="4787378" y="2002302"/>
                  <a:pt x="4746878" y="2005729"/>
                  <a:pt x="4706473" y="2009577"/>
                </a:cubicBezTo>
                <a:cubicBezTo>
                  <a:pt x="4558216" y="2023696"/>
                  <a:pt x="4486187" y="2026706"/>
                  <a:pt x="4329954" y="2036471"/>
                </a:cubicBezTo>
                <a:cubicBezTo>
                  <a:pt x="4271993" y="2055791"/>
                  <a:pt x="4257868" y="2061646"/>
                  <a:pt x="4182035" y="2076812"/>
                </a:cubicBezTo>
                <a:cubicBezTo>
                  <a:pt x="4159623" y="2081294"/>
                  <a:pt x="4137426" y="2087027"/>
                  <a:pt x="4114800" y="2090259"/>
                </a:cubicBezTo>
                <a:cubicBezTo>
                  <a:pt x="4074618" y="2095999"/>
                  <a:pt x="4034117" y="2099224"/>
                  <a:pt x="3993776" y="2103706"/>
                </a:cubicBezTo>
                <a:cubicBezTo>
                  <a:pt x="3854823" y="2099224"/>
                  <a:pt x="3715703" y="2098423"/>
                  <a:pt x="3576918" y="2090259"/>
                </a:cubicBezTo>
                <a:cubicBezTo>
                  <a:pt x="3542562" y="2088238"/>
                  <a:pt x="3524064" y="2065821"/>
                  <a:pt x="3496235" y="2049918"/>
                </a:cubicBezTo>
                <a:cubicBezTo>
                  <a:pt x="3478831" y="2039973"/>
                  <a:pt x="3460872" y="2030920"/>
                  <a:pt x="3442447" y="2023024"/>
                </a:cubicBezTo>
                <a:cubicBezTo>
                  <a:pt x="3415439" y="2011449"/>
                  <a:pt x="3375613" y="2002954"/>
                  <a:pt x="3348318" y="1996130"/>
                </a:cubicBezTo>
                <a:lnTo>
                  <a:pt x="2904565" y="2009577"/>
                </a:lnTo>
                <a:cubicBezTo>
                  <a:pt x="2872909" y="2011160"/>
                  <a:pt x="2841885" y="2019093"/>
                  <a:pt x="2810435" y="2023024"/>
                </a:cubicBezTo>
                <a:cubicBezTo>
                  <a:pt x="2770159" y="2028058"/>
                  <a:pt x="2729753" y="2031989"/>
                  <a:pt x="2689412" y="2036471"/>
                </a:cubicBezTo>
                <a:cubicBezTo>
                  <a:pt x="2596352" y="2067491"/>
                  <a:pt x="2683274" y="2041939"/>
                  <a:pt x="2501153" y="2063365"/>
                </a:cubicBezTo>
                <a:cubicBezTo>
                  <a:pt x="2474075" y="2066551"/>
                  <a:pt x="2447633" y="2074450"/>
                  <a:pt x="2420471" y="2076812"/>
                </a:cubicBezTo>
                <a:cubicBezTo>
                  <a:pt x="2344426" y="2083425"/>
                  <a:pt x="2268071" y="2085777"/>
                  <a:pt x="2191871" y="2090259"/>
                </a:cubicBezTo>
                <a:cubicBezTo>
                  <a:pt x="2058863" y="2134594"/>
                  <a:pt x="2127617" y="2117012"/>
                  <a:pt x="1842247" y="2090259"/>
                </a:cubicBezTo>
                <a:cubicBezTo>
                  <a:pt x="1801102" y="2086402"/>
                  <a:pt x="1761920" y="2070547"/>
                  <a:pt x="1721224" y="2063365"/>
                </a:cubicBezTo>
                <a:cubicBezTo>
                  <a:pt x="1685636" y="2057085"/>
                  <a:pt x="1649293" y="2055859"/>
                  <a:pt x="1613647" y="2049918"/>
                </a:cubicBezTo>
                <a:cubicBezTo>
                  <a:pt x="1568558" y="2042403"/>
                  <a:pt x="1479176" y="2023024"/>
                  <a:pt x="1479176" y="2023024"/>
                </a:cubicBezTo>
                <a:cubicBezTo>
                  <a:pt x="1438835" y="2027506"/>
                  <a:pt x="1398334" y="2030731"/>
                  <a:pt x="1358153" y="2036471"/>
                </a:cubicBezTo>
                <a:cubicBezTo>
                  <a:pt x="1335527" y="2039703"/>
                  <a:pt x="1313573" y="2046897"/>
                  <a:pt x="1290918" y="2049918"/>
                </a:cubicBezTo>
                <a:cubicBezTo>
                  <a:pt x="1246266" y="2055872"/>
                  <a:pt x="1201271" y="2058883"/>
                  <a:pt x="1156447" y="2063365"/>
                </a:cubicBezTo>
                <a:cubicBezTo>
                  <a:pt x="963884" y="2054612"/>
                  <a:pt x="831703" y="2037968"/>
                  <a:pt x="645459" y="2063365"/>
                </a:cubicBezTo>
                <a:cubicBezTo>
                  <a:pt x="617370" y="2067195"/>
                  <a:pt x="592279" y="2083383"/>
                  <a:pt x="564776" y="2090259"/>
                </a:cubicBezTo>
                <a:lnTo>
                  <a:pt x="510988" y="2103706"/>
                </a:lnTo>
                <a:cubicBezTo>
                  <a:pt x="443753" y="2099224"/>
                  <a:pt x="376101" y="2098974"/>
                  <a:pt x="309282" y="2090259"/>
                </a:cubicBezTo>
                <a:cubicBezTo>
                  <a:pt x="272630" y="2085478"/>
                  <a:pt x="238297" y="2068592"/>
                  <a:pt x="201706" y="2063365"/>
                </a:cubicBezTo>
                <a:lnTo>
                  <a:pt x="107576" y="2049918"/>
                </a:lnTo>
                <a:lnTo>
                  <a:pt x="0" y="2063246"/>
                </a:lnTo>
                <a:lnTo>
                  <a:pt x="0" y="71579"/>
                </a:lnTo>
                <a:lnTo>
                  <a:pt x="13447" y="73200"/>
                </a:lnTo>
                <a:lnTo>
                  <a:pt x="1021976" y="100094"/>
                </a:lnTo>
                <a:cubicBezTo>
                  <a:pt x="1035423" y="109059"/>
                  <a:pt x="1049698" y="116892"/>
                  <a:pt x="1062318" y="126988"/>
                </a:cubicBezTo>
                <a:cubicBezTo>
                  <a:pt x="1072218" y="134908"/>
                  <a:pt x="1078663" y="146850"/>
                  <a:pt x="1089212" y="153883"/>
                </a:cubicBezTo>
                <a:cubicBezTo>
                  <a:pt x="1105891" y="165002"/>
                  <a:pt x="1125071" y="171812"/>
                  <a:pt x="1143000" y="180777"/>
                </a:cubicBezTo>
                <a:cubicBezTo>
                  <a:pt x="1214718" y="176295"/>
                  <a:pt x="1286566" y="173555"/>
                  <a:pt x="1358153" y="167330"/>
                </a:cubicBezTo>
                <a:cubicBezTo>
                  <a:pt x="1389729" y="164584"/>
                  <a:pt x="1420636" y="155641"/>
                  <a:pt x="1452282" y="153883"/>
                </a:cubicBezTo>
                <a:cubicBezTo>
                  <a:pt x="1582147" y="146668"/>
                  <a:pt x="1712259" y="144918"/>
                  <a:pt x="1842247" y="140435"/>
                </a:cubicBezTo>
                <a:cubicBezTo>
                  <a:pt x="1878106" y="131470"/>
                  <a:pt x="1914758" y="125230"/>
                  <a:pt x="1949824" y="113541"/>
                </a:cubicBezTo>
                <a:lnTo>
                  <a:pt x="2030506" y="86647"/>
                </a:lnTo>
                <a:cubicBezTo>
                  <a:pt x="2070847" y="91129"/>
                  <a:pt x="2112152" y="90250"/>
                  <a:pt x="2151529" y="100094"/>
                </a:cubicBezTo>
                <a:cubicBezTo>
                  <a:pt x="2167208" y="104014"/>
                  <a:pt x="2177839" y="118970"/>
                  <a:pt x="2191871" y="126988"/>
                </a:cubicBezTo>
                <a:cubicBezTo>
                  <a:pt x="2246566" y="158243"/>
                  <a:pt x="2240615" y="152622"/>
                  <a:pt x="2299447" y="167330"/>
                </a:cubicBezTo>
                <a:cubicBezTo>
                  <a:pt x="2503084" y="138239"/>
                  <a:pt x="2337969" y="158680"/>
                  <a:pt x="2702859" y="140435"/>
                </a:cubicBezTo>
                <a:lnTo>
                  <a:pt x="2931459" y="126988"/>
                </a:lnTo>
                <a:cubicBezTo>
                  <a:pt x="2958353" y="122506"/>
                  <a:pt x="2985690" y="120154"/>
                  <a:pt x="3012141" y="113541"/>
                </a:cubicBezTo>
                <a:cubicBezTo>
                  <a:pt x="3039644" y="106665"/>
                  <a:pt x="3092824" y="86647"/>
                  <a:pt x="3092824" y="86647"/>
                </a:cubicBezTo>
                <a:cubicBezTo>
                  <a:pt x="3180090" y="28470"/>
                  <a:pt x="3155160" y="33264"/>
                  <a:pt x="3334871" y="73200"/>
                </a:cubicBezTo>
                <a:cubicBezTo>
                  <a:pt x="3502778" y="110513"/>
                  <a:pt x="3269559" y="117255"/>
                  <a:pt x="3415553" y="126988"/>
                </a:cubicBezTo>
                <a:cubicBezTo>
                  <a:pt x="3536391" y="135044"/>
                  <a:pt x="3657600" y="135953"/>
                  <a:pt x="3778624" y="140435"/>
                </a:cubicBezTo>
                <a:cubicBezTo>
                  <a:pt x="3792071" y="149400"/>
                  <a:pt x="3804110" y="160964"/>
                  <a:pt x="3818965" y="167330"/>
                </a:cubicBezTo>
                <a:cubicBezTo>
                  <a:pt x="3835952" y="174610"/>
                  <a:pt x="3854983" y="175700"/>
                  <a:pt x="3872753" y="180777"/>
                </a:cubicBezTo>
                <a:cubicBezTo>
                  <a:pt x="3886382" y="184671"/>
                  <a:pt x="3899647" y="189742"/>
                  <a:pt x="3913094" y="194224"/>
                </a:cubicBezTo>
                <a:cubicBezTo>
                  <a:pt x="3931023" y="189742"/>
                  <a:pt x="3949180" y="186087"/>
                  <a:pt x="3966882" y="180777"/>
                </a:cubicBezTo>
                <a:cubicBezTo>
                  <a:pt x="3994036" y="172631"/>
                  <a:pt x="4047565" y="153883"/>
                  <a:pt x="4047565" y="153883"/>
                </a:cubicBezTo>
                <a:cubicBezTo>
                  <a:pt x="4151623" y="164289"/>
                  <a:pt x="4299645" y="180777"/>
                  <a:pt x="4397190" y="180777"/>
                </a:cubicBezTo>
                <a:cubicBezTo>
                  <a:pt x="4455632" y="180777"/>
                  <a:pt x="4513729" y="171812"/>
                  <a:pt x="4572001" y="167330"/>
                </a:cubicBezTo>
                <a:cubicBezTo>
                  <a:pt x="4612342" y="171812"/>
                  <a:pt x="4653224" y="172817"/>
                  <a:pt x="4693025" y="180777"/>
                </a:cubicBezTo>
                <a:cubicBezTo>
                  <a:pt x="4720822" y="186337"/>
                  <a:pt x="4773706" y="207671"/>
                  <a:pt x="4773706" y="207671"/>
                </a:cubicBezTo>
                <a:cubicBezTo>
                  <a:pt x="4796118" y="203189"/>
                  <a:pt x="4819541" y="202249"/>
                  <a:pt x="4840941" y="194224"/>
                </a:cubicBezTo>
                <a:cubicBezTo>
                  <a:pt x="4856075" y="188549"/>
                  <a:pt x="4866828" y="174557"/>
                  <a:pt x="4881282" y="167330"/>
                </a:cubicBezTo>
                <a:cubicBezTo>
                  <a:pt x="4900570" y="157686"/>
                  <a:pt x="4958185" y="144742"/>
                  <a:pt x="4975412" y="140435"/>
                </a:cubicBezTo>
                <a:cubicBezTo>
                  <a:pt x="4988859" y="144918"/>
                  <a:pt x="5003959" y="146020"/>
                  <a:pt x="5015755" y="153883"/>
                </a:cubicBezTo>
                <a:cubicBezTo>
                  <a:pt x="5031576" y="164432"/>
                  <a:pt x="5037298" y="191332"/>
                  <a:pt x="5056095" y="194224"/>
                </a:cubicBezTo>
                <a:cubicBezTo>
                  <a:pt x="5100617" y="201074"/>
                  <a:pt x="5145741" y="185259"/>
                  <a:pt x="5190566" y="180777"/>
                </a:cubicBezTo>
                <a:cubicBezTo>
                  <a:pt x="5201064" y="175527"/>
                  <a:pt x="5264911" y="140435"/>
                  <a:pt x="5284694" y="140435"/>
                </a:cubicBezTo>
                <a:cubicBezTo>
                  <a:pt x="5507707" y="140435"/>
                  <a:pt x="5254805" y="158446"/>
                  <a:pt x="5419166" y="167330"/>
                </a:cubicBezTo>
                <a:cubicBezTo>
                  <a:pt x="5566936" y="175318"/>
                  <a:pt x="5715000" y="176295"/>
                  <a:pt x="5862919" y="180777"/>
                </a:cubicBezTo>
                <a:cubicBezTo>
                  <a:pt x="5882346" y="182396"/>
                  <a:pt x="6026826" y="185709"/>
                  <a:pt x="6078071" y="207671"/>
                </a:cubicBezTo>
                <a:cubicBezTo>
                  <a:pt x="6092926" y="214037"/>
                  <a:pt x="6103644" y="228001"/>
                  <a:pt x="6118412" y="234565"/>
                </a:cubicBezTo>
                <a:cubicBezTo>
                  <a:pt x="6144318" y="246079"/>
                  <a:pt x="6172200" y="252494"/>
                  <a:pt x="6199094" y="261459"/>
                </a:cubicBezTo>
                <a:lnTo>
                  <a:pt x="6239435" y="274906"/>
                </a:lnTo>
                <a:cubicBezTo>
                  <a:pt x="6279777" y="265941"/>
                  <a:pt x="6322089" y="263360"/>
                  <a:pt x="6360459" y="248012"/>
                </a:cubicBezTo>
                <a:cubicBezTo>
                  <a:pt x="6390470" y="236008"/>
                  <a:pt x="6410477" y="204445"/>
                  <a:pt x="6441141" y="194224"/>
                </a:cubicBezTo>
                <a:cubicBezTo>
                  <a:pt x="6454588" y="189742"/>
                  <a:pt x="6468210" y="185754"/>
                  <a:pt x="6481482" y="180777"/>
                </a:cubicBezTo>
                <a:cubicBezTo>
                  <a:pt x="6504084" y="172302"/>
                  <a:pt x="6524801" y="157144"/>
                  <a:pt x="6548718" y="153883"/>
                </a:cubicBezTo>
                <a:cubicBezTo>
                  <a:pt x="6624350" y="143569"/>
                  <a:pt x="6701118" y="144918"/>
                  <a:pt x="6777318" y="140435"/>
                </a:cubicBezTo>
                <a:cubicBezTo>
                  <a:pt x="6795247" y="126988"/>
                  <a:pt x="6811060" y="110117"/>
                  <a:pt x="6831106" y="100094"/>
                </a:cubicBezTo>
                <a:cubicBezTo>
                  <a:pt x="6872087" y="79603"/>
                  <a:pt x="6897701" y="84726"/>
                  <a:pt x="6938682" y="100094"/>
                </a:cubicBezTo>
                <a:cubicBezTo>
                  <a:pt x="6957452" y="107133"/>
                  <a:pt x="6973859" y="119543"/>
                  <a:pt x="6992471" y="126988"/>
                </a:cubicBezTo>
                <a:cubicBezTo>
                  <a:pt x="7018792" y="137517"/>
                  <a:pt x="7046259" y="144918"/>
                  <a:pt x="7073153" y="153883"/>
                </a:cubicBezTo>
                <a:lnTo>
                  <a:pt x="7113494" y="167330"/>
                </a:lnTo>
                <a:cubicBezTo>
                  <a:pt x="7135906" y="162848"/>
                  <a:pt x="7159329" y="161908"/>
                  <a:pt x="7180729" y="153883"/>
                </a:cubicBezTo>
                <a:cubicBezTo>
                  <a:pt x="7195862" y="148208"/>
                  <a:pt x="7204913" y="127325"/>
                  <a:pt x="7221071" y="126988"/>
                </a:cubicBezTo>
                <a:lnTo>
                  <a:pt x="7826188" y="140435"/>
                </a:lnTo>
                <a:cubicBezTo>
                  <a:pt x="7853082" y="144918"/>
                  <a:pt x="7879755" y="151029"/>
                  <a:pt x="7906871" y="153883"/>
                </a:cubicBezTo>
                <a:cubicBezTo>
                  <a:pt x="7964992" y="160001"/>
                  <a:pt x="8024129" y="157174"/>
                  <a:pt x="8081682" y="167330"/>
                </a:cubicBezTo>
                <a:cubicBezTo>
                  <a:pt x="8104886" y="171425"/>
                  <a:pt x="8155104" y="207312"/>
                  <a:pt x="8175812" y="221118"/>
                </a:cubicBezTo>
                <a:cubicBezTo>
                  <a:pt x="8265901" y="208248"/>
                  <a:pt x="8268588" y="213592"/>
                  <a:pt x="8350624" y="180777"/>
                </a:cubicBezTo>
                <a:cubicBezTo>
                  <a:pt x="8389177" y="165356"/>
                  <a:pt x="8429540" y="145699"/>
                  <a:pt x="8471647" y="140435"/>
                </a:cubicBezTo>
                <a:cubicBezTo>
                  <a:pt x="8525205" y="133740"/>
                  <a:pt x="8579224" y="131470"/>
                  <a:pt x="8633012" y="126988"/>
                </a:cubicBezTo>
                <a:cubicBezTo>
                  <a:pt x="8737957" y="100752"/>
                  <a:pt x="8636984" y="123703"/>
                  <a:pt x="8794376" y="100094"/>
                </a:cubicBezTo>
                <a:cubicBezTo>
                  <a:pt x="8848303" y="92005"/>
                  <a:pt x="8904009" y="90444"/>
                  <a:pt x="8955741" y="73200"/>
                </a:cubicBezTo>
                <a:cubicBezTo>
                  <a:pt x="9013615" y="53909"/>
                  <a:pt x="8982331" y="63191"/>
                  <a:pt x="9049871" y="46306"/>
                </a:cubicBezTo>
                <a:cubicBezTo>
                  <a:pt x="9085730" y="50788"/>
                  <a:pt x="9121892" y="53288"/>
                  <a:pt x="9157447" y="59753"/>
                </a:cubicBezTo>
                <a:cubicBezTo>
                  <a:pt x="9171393" y="62289"/>
                  <a:pt x="9183691" y="71716"/>
                  <a:pt x="9197788" y="73200"/>
                </a:cubicBezTo>
                <a:cubicBezTo>
                  <a:pt x="9370418" y="91371"/>
                  <a:pt x="9821597" y="97692"/>
                  <a:pt x="9910482" y="100094"/>
                </a:cubicBezTo>
                <a:cubicBezTo>
                  <a:pt x="9973235" y="95612"/>
                  <a:pt x="10036785" y="97580"/>
                  <a:pt x="10098741" y="86647"/>
                </a:cubicBezTo>
                <a:cubicBezTo>
                  <a:pt x="10114656" y="83838"/>
                  <a:pt x="10124227" y="66119"/>
                  <a:pt x="10139082" y="59753"/>
                </a:cubicBezTo>
                <a:cubicBezTo>
                  <a:pt x="10156069" y="52473"/>
                  <a:pt x="10174941" y="50788"/>
                  <a:pt x="10192871" y="46306"/>
                </a:cubicBezTo>
                <a:cubicBezTo>
                  <a:pt x="10206318" y="37341"/>
                  <a:pt x="10218757" y="26640"/>
                  <a:pt x="10233212" y="19412"/>
                </a:cubicBezTo>
                <a:cubicBezTo>
                  <a:pt x="10254382" y="8827"/>
                  <a:pt x="10280355" y="3371"/>
                  <a:pt x="10308180" y="1183"/>
                </a:cubicBezTo>
                <a:cubicBezTo>
                  <a:pt x="10329049" y="-459"/>
                  <a:pt x="10350962" y="-263"/>
                  <a:pt x="10372672" y="985"/>
                </a:cubicBezTo>
                <a:close/>
              </a:path>
            </a:pathLst>
          </a:custGeom>
          <a:solidFill>
            <a:schemeClr val="bg1">
              <a:lumMod val="95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564777" y="2173479"/>
            <a:ext cx="10867721" cy="1754326"/>
          </a:xfrm>
          <a:prstGeom prst="rect">
            <a:avLst/>
          </a:prstGeom>
          <a:noFill/>
        </p:spPr>
        <p:txBody>
          <a:bodyPr wrap="square" rtlCol="0">
            <a:spAutoFit/>
          </a:bodyPr>
          <a:lstStyle/>
          <a:p>
            <a:pPr algn="ctr"/>
            <a:r>
              <a:rPr lang="id-ID" sz="3600" dirty="0">
                <a:solidFill>
                  <a:srgbClr val="C00000"/>
                </a:solidFill>
                <a:latin typeface="Broadway" panose="04040905080B02020502" pitchFamily="82" charset="0"/>
              </a:rPr>
              <a:t>RANCANGAN KERJA </a:t>
            </a:r>
          </a:p>
          <a:p>
            <a:pPr algn="ctr"/>
            <a:r>
              <a:rPr lang="id-ID" sz="3600" dirty="0">
                <a:solidFill>
                  <a:srgbClr val="C00000"/>
                </a:solidFill>
                <a:latin typeface="Broadway" panose="04040905080B02020502" pitchFamily="82" charset="0"/>
              </a:rPr>
              <a:t>BPBD KAB. KEP. SELAYAR</a:t>
            </a:r>
          </a:p>
          <a:p>
            <a:pPr algn="ctr"/>
            <a:r>
              <a:rPr lang="id-ID" sz="3600" dirty="0">
                <a:solidFill>
                  <a:srgbClr val="C00000"/>
                </a:solidFill>
                <a:latin typeface="Broadway" panose="04040905080B02020502" pitchFamily="82" charset="0"/>
              </a:rPr>
              <a:t>TAHUN 2026</a:t>
            </a:r>
            <a:endParaRPr lang="en-US" sz="3600" dirty="0">
              <a:solidFill>
                <a:srgbClr val="C00000"/>
              </a:solidFill>
              <a:latin typeface="Broadway" panose="04040905080B02020502" pitchFamily="82" charset="0"/>
            </a:endParaRPr>
          </a:p>
        </p:txBody>
      </p:sp>
      <p:sp>
        <p:nvSpPr>
          <p:cNvPr id="23" name="TextBox 22"/>
          <p:cNvSpPr txBox="1"/>
          <p:nvPr/>
        </p:nvSpPr>
        <p:spPr>
          <a:xfrm>
            <a:off x="251755" y="3849115"/>
            <a:ext cx="11002383" cy="523220"/>
          </a:xfrm>
          <a:prstGeom prst="rect">
            <a:avLst/>
          </a:prstGeom>
          <a:noFill/>
        </p:spPr>
        <p:txBody>
          <a:bodyPr wrap="square" rtlCol="0">
            <a:spAutoFit/>
          </a:bodyPr>
          <a:lstStyle/>
          <a:p>
            <a:pPr algn="ctr"/>
            <a:r>
              <a:rPr lang="id-ID" sz="2800" b="1" dirty="0">
                <a:latin typeface="+mj-lt"/>
              </a:rPr>
              <a:t>BADAN PENANGGULANGAN BENCANA DAERAH</a:t>
            </a:r>
            <a:endParaRPr lang="en-US" sz="2800" b="1" dirty="0">
              <a:latin typeface="+mj-lt"/>
            </a:endParaRPr>
          </a:p>
        </p:txBody>
      </p:sp>
      <p:sp>
        <p:nvSpPr>
          <p:cNvPr id="2" name="TextBox 1"/>
          <p:cNvSpPr txBox="1"/>
          <p:nvPr/>
        </p:nvSpPr>
        <p:spPr>
          <a:xfrm>
            <a:off x="564777" y="5257799"/>
            <a:ext cx="745717" cy="338554"/>
          </a:xfrm>
          <a:prstGeom prst="rect">
            <a:avLst/>
          </a:prstGeom>
          <a:noFill/>
        </p:spPr>
        <p:txBody>
          <a:bodyPr wrap="none" rtlCol="0">
            <a:spAutoFit/>
          </a:bodyPr>
          <a:lstStyle/>
          <a:p>
            <a:r>
              <a:rPr lang="id-ID" sz="1600" dirty="0"/>
              <a:t>Oleh </a:t>
            </a:r>
            <a:r>
              <a:rPr lang="en-US" sz="1600" dirty="0"/>
              <a:t>:</a:t>
            </a:r>
          </a:p>
        </p:txBody>
      </p:sp>
      <p:sp>
        <p:nvSpPr>
          <p:cNvPr id="3" name="TextBox 2"/>
          <p:cNvSpPr txBox="1"/>
          <p:nvPr/>
        </p:nvSpPr>
        <p:spPr>
          <a:xfrm>
            <a:off x="564777" y="5530042"/>
            <a:ext cx="4627870" cy="400110"/>
          </a:xfrm>
          <a:prstGeom prst="rect">
            <a:avLst/>
          </a:prstGeom>
          <a:noFill/>
        </p:spPr>
        <p:txBody>
          <a:bodyPr wrap="none" rtlCol="0">
            <a:spAutoFit/>
          </a:bodyPr>
          <a:lstStyle/>
          <a:p>
            <a:r>
              <a:rPr lang="id-ID" sz="2000" b="1" dirty="0">
                <a:solidFill>
                  <a:schemeClr val="bg1"/>
                </a:solidFill>
              </a:rPr>
              <a:t>Drs. AHMAD ALIEFYANTO, MM.Pub.</a:t>
            </a:r>
            <a:endParaRPr lang="en-US" sz="2000" b="1" dirty="0">
              <a:solidFill>
                <a:schemeClr val="bg1"/>
              </a:solidFill>
            </a:endParaRPr>
          </a:p>
        </p:txBody>
      </p:sp>
      <p:sp>
        <p:nvSpPr>
          <p:cNvPr id="10" name="TextBox 9"/>
          <p:cNvSpPr txBox="1"/>
          <p:nvPr/>
        </p:nvSpPr>
        <p:spPr>
          <a:xfrm>
            <a:off x="564777" y="5930152"/>
            <a:ext cx="4611391" cy="338554"/>
          </a:xfrm>
          <a:prstGeom prst="rect">
            <a:avLst/>
          </a:prstGeom>
          <a:noFill/>
        </p:spPr>
        <p:txBody>
          <a:bodyPr wrap="none" rtlCol="0">
            <a:spAutoFit/>
          </a:bodyPr>
          <a:lstStyle/>
          <a:p>
            <a:r>
              <a:rPr lang="id-ID" sz="1600" b="1" dirty="0"/>
              <a:t>KEPALA PELAKSANA BPBD KAB.KEP.SELAYAR</a:t>
            </a:r>
            <a:endParaRPr lang="en-US" sz="1600" b="1" dirty="0"/>
          </a:p>
        </p:txBody>
      </p:sp>
      <p:sp>
        <p:nvSpPr>
          <p:cNvPr id="5" name="TextBox 4"/>
          <p:cNvSpPr txBox="1"/>
          <p:nvPr/>
        </p:nvSpPr>
        <p:spPr>
          <a:xfrm>
            <a:off x="9881726" y="383183"/>
            <a:ext cx="184731" cy="369332"/>
          </a:xfrm>
          <a:prstGeom prst="rect">
            <a:avLst/>
          </a:prstGeom>
          <a:noFill/>
        </p:spPr>
        <p:txBody>
          <a:bodyPr wrap="none" rtlCol="0">
            <a:spAutoFit/>
          </a:bodyPr>
          <a:lstStyle/>
          <a:p>
            <a:endParaRPr lang="en-US" dirty="0"/>
          </a:p>
        </p:txBody>
      </p:sp>
      <p:pic>
        <p:nvPicPr>
          <p:cNvPr id="6" name="Picture 5">
            <a:extLst>
              <a:ext uri="{FF2B5EF4-FFF2-40B4-BE49-F238E27FC236}">
                <a16:creationId xmlns:a16="http://schemas.microsoft.com/office/drawing/2014/main" id="{174E74C0-650A-0D8F-8365-D113AF5C38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711" y="223020"/>
            <a:ext cx="1001582" cy="879774"/>
          </a:xfrm>
          <a:prstGeom prst="rect">
            <a:avLst/>
          </a:prstGeom>
        </p:spPr>
      </p:pic>
      <p:pic>
        <p:nvPicPr>
          <p:cNvPr id="7" name="Picture 6">
            <a:extLst>
              <a:ext uri="{FF2B5EF4-FFF2-40B4-BE49-F238E27FC236}">
                <a16:creationId xmlns:a16="http://schemas.microsoft.com/office/drawing/2014/main" id="{A418FCE7-688D-280D-21B5-4056B9DD9D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9004" y="229609"/>
            <a:ext cx="1113680" cy="879774"/>
          </a:xfrm>
          <a:prstGeom prst="rect">
            <a:avLst/>
          </a:prstGeom>
        </p:spPr>
      </p:pic>
      <p:pic>
        <p:nvPicPr>
          <p:cNvPr id="13" name="Picture 12">
            <a:extLst>
              <a:ext uri="{FF2B5EF4-FFF2-40B4-BE49-F238E27FC236}">
                <a16:creationId xmlns:a16="http://schemas.microsoft.com/office/drawing/2014/main" id="{410BC95F-77D3-0C0D-F043-6D3BDF064A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33415" y="5017032"/>
            <a:ext cx="1220094" cy="1473909"/>
          </a:xfrm>
          <a:prstGeom prst="rect">
            <a:avLst/>
          </a:prstGeom>
        </p:spPr>
      </p:pic>
      <p:pic>
        <p:nvPicPr>
          <p:cNvPr id="14" name="Picture 13">
            <a:extLst>
              <a:ext uri="{FF2B5EF4-FFF2-40B4-BE49-F238E27FC236}">
                <a16:creationId xmlns:a16="http://schemas.microsoft.com/office/drawing/2014/main" id="{1AA90BFC-F4A8-957E-9E3F-CB87C6A109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78826" y="4970945"/>
            <a:ext cx="1234215" cy="1473909"/>
          </a:xfrm>
          <a:prstGeom prst="rect">
            <a:avLst/>
          </a:prstGeom>
        </p:spPr>
      </p:pic>
      <p:pic>
        <p:nvPicPr>
          <p:cNvPr id="15" name="Picture 14">
            <a:extLst>
              <a:ext uri="{FF2B5EF4-FFF2-40B4-BE49-F238E27FC236}">
                <a16:creationId xmlns:a16="http://schemas.microsoft.com/office/drawing/2014/main" id="{7911C199-5329-B75A-8D79-B9B68761B68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51558" y="5000908"/>
            <a:ext cx="1394884" cy="1473909"/>
          </a:xfrm>
          <a:prstGeom prst="rect">
            <a:avLst/>
          </a:prstGeom>
        </p:spPr>
      </p:pic>
      <p:pic>
        <p:nvPicPr>
          <p:cNvPr id="16" name="Picture 15">
            <a:extLst>
              <a:ext uri="{FF2B5EF4-FFF2-40B4-BE49-F238E27FC236}">
                <a16:creationId xmlns:a16="http://schemas.microsoft.com/office/drawing/2014/main" id="{A4AF1069-2B30-256B-DF0E-AD34177F1E3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71759" y="4970175"/>
            <a:ext cx="1720241" cy="1519844"/>
          </a:xfrm>
          <a:prstGeom prst="rect">
            <a:avLst/>
          </a:prstGeom>
        </p:spPr>
      </p:pic>
      <p:sp>
        <p:nvSpPr>
          <p:cNvPr id="18" name="TextBox 17">
            <a:extLst>
              <a:ext uri="{FF2B5EF4-FFF2-40B4-BE49-F238E27FC236}">
                <a16:creationId xmlns:a16="http://schemas.microsoft.com/office/drawing/2014/main" id="{77088370-0A96-E272-F828-EB2FCC26F1A3}"/>
              </a:ext>
            </a:extLst>
          </p:cNvPr>
          <p:cNvSpPr txBox="1"/>
          <p:nvPr/>
        </p:nvSpPr>
        <p:spPr>
          <a:xfrm>
            <a:off x="8869681" y="6474817"/>
            <a:ext cx="3298392" cy="338554"/>
          </a:xfrm>
          <a:prstGeom prst="rect">
            <a:avLst/>
          </a:prstGeom>
          <a:noFill/>
        </p:spPr>
        <p:txBody>
          <a:bodyPr wrap="square" rtlCol="0">
            <a:spAutoFit/>
          </a:bodyPr>
          <a:lstStyle/>
          <a:p>
            <a:r>
              <a:rPr lang="id-ID" sz="1600" b="1" dirty="0">
                <a:highlight>
                  <a:srgbClr val="FF0000"/>
                </a:highlight>
              </a:rPr>
              <a:t>BENTENG, 27 FEBRUARI 2025</a:t>
            </a:r>
            <a:endParaRPr lang="en-US" sz="1600" b="1" dirty="0">
              <a:highlight>
                <a:srgbClr val="FF0000"/>
              </a:highlight>
            </a:endParaRPr>
          </a:p>
        </p:txBody>
      </p:sp>
    </p:spTree>
    <p:extLst>
      <p:ext uri="{BB962C8B-B14F-4D97-AF65-F5344CB8AC3E}">
        <p14:creationId xmlns:p14="http://schemas.microsoft.com/office/powerpoint/2010/main" val="15161021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outHorizontal)">
                                      <p:cBhvr>
                                        <p:cTn id="7" dur="500"/>
                                        <p:tgtEl>
                                          <p:spTgt spid="31"/>
                                        </p:tgtEl>
                                      </p:cBhvr>
                                    </p:animEffect>
                                  </p:childTnLst>
                                </p:cTn>
                              </p:par>
                              <p:par>
                                <p:cTn id="8" presetID="16" presetClass="entr" presetSubtype="42" fill="hold" grpId="0" nodeType="withEffect">
                                  <p:stCondLst>
                                    <p:cond delay="250"/>
                                  </p:stCondLst>
                                  <p:childTnLst>
                                    <p:set>
                                      <p:cBhvr>
                                        <p:cTn id="9" dur="1" fill="hold">
                                          <p:stCondLst>
                                            <p:cond delay="0"/>
                                          </p:stCondLst>
                                        </p:cTn>
                                        <p:tgtEl>
                                          <p:spTgt spid="30"/>
                                        </p:tgtEl>
                                        <p:attrNameLst>
                                          <p:attrName>style.visibility</p:attrName>
                                        </p:attrNameLst>
                                      </p:cBhvr>
                                      <p:to>
                                        <p:strVal val="visible"/>
                                      </p:to>
                                    </p:set>
                                    <p:animEffect transition="in" filter="barn(outHorizontal)">
                                      <p:cBhvr>
                                        <p:cTn id="10" dur="500"/>
                                        <p:tgtEl>
                                          <p:spTgt spid="30"/>
                                        </p:tgtEl>
                                      </p:cBhvr>
                                    </p:animEffect>
                                  </p:childTnLst>
                                </p:cTn>
                              </p:par>
                            </p:childTnLst>
                          </p:cTn>
                        </p:par>
                        <p:par>
                          <p:cTn id="11" fill="hold">
                            <p:stCondLst>
                              <p:cond delay="750"/>
                            </p:stCondLst>
                            <p:childTnLst>
                              <p:par>
                                <p:cTn id="12" presetID="42" presetClass="entr" presetSubtype="0"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anim calcmode="lin" valueType="num">
                                      <p:cBhvr>
                                        <p:cTn id="15" dur="500" fill="hold"/>
                                        <p:tgtEl>
                                          <p:spTgt spid="22"/>
                                        </p:tgtEl>
                                        <p:attrNameLst>
                                          <p:attrName>ppt_x</p:attrName>
                                        </p:attrNameLst>
                                      </p:cBhvr>
                                      <p:tavLst>
                                        <p:tav tm="0">
                                          <p:val>
                                            <p:strVal val="#ppt_x"/>
                                          </p:val>
                                        </p:tav>
                                        <p:tav tm="100000">
                                          <p:val>
                                            <p:strVal val="#ppt_x"/>
                                          </p:val>
                                        </p:tav>
                                      </p:tavLst>
                                    </p:anim>
                                    <p:anim calcmode="lin" valueType="num">
                                      <p:cBhvr>
                                        <p:cTn id="16" dur="500" fill="hold"/>
                                        <p:tgtEl>
                                          <p:spTgt spid="2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anim calcmode="lin" valueType="num">
                                      <p:cBhvr>
                                        <p:cTn id="20" dur="500" fill="hold"/>
                                        <p:tgtEl>
                                          <p:spTgt spid="23"/>
                                        </p:tgtEl>
                                        <p:attrNameLst>
                                          <p:attrName>ppt_x</p:attrName>
                                        </p:attrNameLst>
                                      </p:cBhvr>
                                      <p:tavLst>
                                        <p:tav tm="0">
                                          <p:val>
                                            <p:strVal val="#ppt_x"/>
                                          </p:val>
                                        </p:tav>
                                        <p:tav tm="100000">
                                          <p:val>
                                            <p:strVal val="#ppt_x"/>
                                          </p:val>
                                        </p:tav>
                                      </p:tavLst>
                                    </p:anim>
                                    <p:anim calcmode="lin" valueType="num">
                                      <p:cBhvr>
                                        <p:cTn id="21" dur="500" fill="hold"/>
                                        <p:tgtEl>
                                          <p:spTgt spid="23"/>
                                        </p:tgtEl>
                                        <p:attrNameLst>
                                          <p:attrName>ppt_y</p:attrName>
                                        </p:attrNameLst>
                                      </p:cBhvr>
                                      <p:tavLst>
                                        <p:tav tm="0">
                                          <p:val>
                                            <p:strVal val="#ppt_y+.1"/>
                                          </p:val>
                                        </p:tav>
                                        <p:tav tm="100000">
                                          <p:val>
                                            <p:strVal val="#ppt_y"/>
                                          </p:val>
                                        </p:tav>
                                      </p:tavLst>
                                    </p:anim>
                                  </p:childTnLst>
                                </p:cTn>
                              </p:par>
                            </p:childTnLst>
                          </p:cTn>
                        </p:par>
                        <p:par>
                          <p:cTn id="22" fill="hold">
                            <p:stCondLst>
                              <p:cond delay="1250"/>
                            </p:stCondLst>
                            <p:childTnLst>
                              <p:par>
                                <p:cTn id="23" presetID="10" presetClass="entr" presetSubtype="0"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250"/>
                                        <p:tgtEl>
                                          <p:spTgt spid="2"/>
                                        </p:tgtEl>
                                      </p:cBhvr>
                                    </p:animEffect>
                                  </p:childTnLst>
                                </p:cTn>
                              </p:par>
                            </p:childTnLst>
                          </p:cTn>
                        </p:par>
                        <p:par>
                          <p:cTn id="26" fill="hold">
                            <p:stCondLst>
                              <p:cond delay="1500"/>
                            </p:stCondLst>
                            <p:childTnLst>
                              <p:par>
                                <p:cTn id="27" presetID="10" presetClass="entr" presetSubtype="0" fill="hold" grpId="0"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250"/>
                                        <p:tgtEl>
                                          <p:spTgt spid="3"/>
                                        </p:tgtEl>
                                      </p:cBhvr>
                                    </p:animEffect>
                                  </p:childTnLst>
                                </p:cTn>
                              </p:par>
                            </p:childTnLst>
                          </p:cTn>
                        </p:par>
                        <p:par>
                          <p:cTn id="30" fill="hold">
                            <p:stCondLst>
                              <p:cond delay="1750"/>
                            </p:stCondLst>
                            <p:childTnLst>
                              <p:par>
                                <p:cTn id="31" presetID="10" presetClass="entr" presetSubtype="0"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250"/>
                                        <p:tgtEl>
                                          <p:spTgt spid="10"/>
                                        </p:tgtEl>
                                      </p:cBhvr>
                                    </p:animEffect>
                                  </p:childTnLst>
                                </p:cTn>
                              </p:par>
                              <p:par>
                                <p:cTn id="34" presetID="2" presetClass="entr" presetSubtype="2" fill="hold" grpId="0" nodeType="withEffect" nodePh="1">
                                  <p:stCondLst>
                                    <p:cond delay="0"/>
                                  </p:stCondLst>
                                  <p:endCondLst>
                                    <p:cond evt="begin" delay="0">
                                      <p:tn val="34"/>
                                    </p:cond>
                                  </p:endCondLst>
                                  <p:childTnLst>
                                    <p:set>
                                      <p:cBhvr>
                                        <p:cTn id="35" dur="1" fill="hold">
                                          <p:stCondLst>
                                            <p:cond delay="0"/>
                                          </p:stCondLst>
                                        </p:cTn>
                                        <p:tgtEl>
                                          <p:spTgt spid="5"/>
                                        </p:tgtEl>
                                        <p:attrNameLst>
                                          <p:attrName>style.visibility</p:attrName>
                                        </p:attrNameLst>
                                      </p:cBhvr>
                                      <p:to>
                                        <p:strVal val="visible"/>
                                      </p:to>
                                    </p:set>
                                    <p:anim calcmode="lin" valueType="num">
                                      <p:cBhvr additive="base">
                                        <p:cTn id="36" dur="250" fill="hold"/>
                                        <p:tgtEl>
                                          <p:spTgt spid="5"/>
                                        </p:tgtEl>
                                        <p:attrNameLst>
                                          <p:attrName>ppt_x</p:attrName>
                                        </p:attrNameLst>
                                      </p:cBhvr>
                                      <p:tavLst>
                                        <p:tav tm="0">
                                          <p:val>
                                            <p:strVal val="1+#ppt_w/2"/>
                                          </p:val>
                                        </p:tav>
                                        <p:tav tm="100000">
                                          <p:val>
                                            <p:strVal val="#ppt_x"/>
                                          </p:val>
                                        </p:tav>
                                      </p:tavLst>
                                    </p:anim>
                                    <p:anim calcmode="lin" valueType="num">
                                      <p:cBhvr additive="base">
                                        <p:cTn id="37" dur="250" fill="hold"/>
                                        <p:tgtEl>
                                          <p:spTgt spid="5"/>
                                        </p:tgtEl>
                                        <p:attrNameLst>
                                          <p:attrName>ppt_y</p:attrName>
                                        </p:attrNameLst>
                                      </p:cBhvr>
                                      <p:tavLst>
                                        <p:tav tm="0">
                                          <p:val>
                                            <p:strVal val="#ppt_y"/>
                                          </p:val>
                                        </p:tav>
                                        <p:tav tm="100000">
                                          <p:val>
                                            <p:strVal val="#ppt_y"/>
                                          </p:val>
                                        </p:tav>
                                      </p:tavLst>
                                    </p:anim>
                                  </p:childTnLst>
                                </p:cTn>
                              </p:par>
                            </p:childTnLst>
                          </p:cTn>
                        </p:par>
                        <p:par>
                          <p:cTn id="38" fill="hold">
                            <p:stCondLst>
                              <p:cond delay="2000"/>
                            </p:stCondLst>
                            <p:childTnLst>
                              <p:par>
                                <p:cTn id="39" presetID="10" presetClass="entr" presetSubtype="0" fill="hold" grpId="0" nodeType="after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0" grpId="0" animBg="1"/>
      <p:bldP spid="22" grpId="0"/>
      <p:bldP spid="23" grpId="0"/>
      <p:bldP spid="2" grpId="0"/>
      <p:bldP spid="3" grpId="0"/>
      <p:bldP spid="10" grpId="0"/>
      <p:bldP spid="5" grpId="0"/>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82A566-E5B1-6EB2-8C73-4353DC919DE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2215149-2760-162E-9A7D-F41EEBF81F8D}"/>
              </a:ext>
            </a:extLst>
          </p:cNvPr>
          <p:cNvSpPr>
            <a:spLocks noGrp="1"/>
          </p:cNvSpPr>
          <p:nvPr>
            <p:ph type="title"/>
          </p:nvPr>
        </p:nvSpPr>
        <p:spPr>
          <a:xfrm>
            <a:off x="782320" y="142240"/>
            <a:ext cx="10449560" cy="497840"/>
          </a:xfrm>
        </p:spPr>
        <p:txBody>
          <a:bodyPr>
            <a:noAutofit/>
          </a:bodyPr>
          <a:lstStyle/>
          <a:p>
            <a:br>
              <a:rPr lang="id-ID" sz="2400" dirty="0"/>
            </a:br>
            <a:r>
              <a:rPr lang="id-ID" sz="2400" dirty="0"/>
              <a:t>RANCANGAN PROGRAM KERJA  BPBD THN. 2026 </a:t>
            </a:r>
            <a:br>
              <a:rPr lang="id-ID" sz="2400" dirty="0"/>
            </a:br>
            <a:endParaRPr lang="id-ID" sz="3200" dirty="0"/>
          </a:p>
        </p:txBody>
      </p:sp>
      <p:graphicFrame>
        <p:nvGraphicFramePr>
          <p:cNvPr id="2" name="Table 1">
            <a:extLst>
              <a:ext uri="{FF2B5EF4-FFF2-40B4-BE49-F238E27FC236}">
                <a16:creationId xmlns:a16="http://schemas.microsoft.com/office/drawing/2014/main" id="{AFE2C7D9-9656-B5EE-5CAF-57A346D0C71F}"/>
              </a:ext>
            </a:extLst>
          </p:cNvPr>
          <p:cNvGraphicFramePr>
            <a:graphicFrameLocks noGrp="1"/>
          </p:cNvGraphicFramePr>
          <p:nvPr>
            <p:extLst>
              <p:ext uri="{D42A27DB-BD31-4B8C-83A1-F6EECF244321}">
                <p14:modId xmlns:p14="http://schemas.microsoft.com/office/powerpoint/2010/main" val="3760196339"/>
              </p:ext>
            </p:extLst>
          </p:nvPr>
        </p:nvGraphicFramePr>
        <p:xfrm>
          <a:off x="203200" y="650240"/>
          <a:ext cx="11541760" cy="6414589"/>
        </p:xfrm>
        <a:graphic>
          <a:graphicData uri="http://schemas.openxmlformats.org/drawingml/2006/table">
            <a:tbl>
              <a:tblPr firstRow="1" bandRow="1">
                <a:tableStyleId>{5C22544A-7EE6-4342-B048-85BDC9FD1C3A}</a:tableStyleId>
              </a:tblPr>
              <a:tblGrid>
                <a:gridCol w="579630">
                  <a:extLst>
                    <a:ext uri="{9D8B030D-6E8A-4147-A177-3AD203B41FA5}">
                      <a16:colId xmlns:a16="http://schemas.microsoft.com/office/drawing/2014/main" val="556124512"/>
                    </a:ext>
                  </a:extLst>
                </a:gridCol>
                <a:gridCol w="2718017">
                  <a:extLst>
                    <a:ext uri="{9D8B030D-6E8A-4147-A177-3AD203B41FA5}">
                      <a16:colId xmlns:a16="http://schemas.microsoft.com/office/drawing/2014/main" val="2413006981"/>
                    </a:ext>
                  </a:extLst>
                </a:gridCol>
                <a:gridCol w="2219233">
                  <a:extLst>
                    <a:ext uri="{9D8B030D-6E8A-4147-A177-3AD203B41FA5}">
                      <a16:colId xmlns:a16="http://schemas.microsoft.com/office/drawing/2014/main" val="1814063467"/>
                    </a:ext>
                  </a:extLst>
                </a:gridCol>
                <a:gridCol w="1654410">
                  <a:extLst>
                    <a:ext uri="{9D8B030D-6E8A-4147-A177-3AD203B41FA5}">
                      <a16:colId xmlns:a16="http://schemas.microsoft.com/office/drawing/2014/main" val="3822953236"/>
                    </a:ext>
                  </a:extLst>
                </a:gridCol>
                <a:gridCol w="2082456">
                  <a:extLst>
                    <a:ext uri="{9D8B030D-6E8A-4147-A177-3AD203B41FA5}">
                      <a16:colId xmlns:a16="http://schemas.microsoft.com/office/drawing/2014/main" val="2748834085"/>
                    </a:ext>
                  </a:extLst>
                </a:gridCol>
                <a:gridCol w="1189768">
                  <a:extLst>
                    <a:ext uri="{9D8B030D-6E8A-4147-A177-3AD203B41FA5}">
                      <a16:colId xmlns:a16="http://schemas.microsoft.com/office/drawing/2014/main" val="501037734"/>
                    </a:ext>
                  </a:extLst>
                </a:gridCol>
                <a:gridCol w="1098246">
                  <a:extLst>
                    <a:ext uri="{9D8B030D-6E8A-4147-A177-3AD203B41FA5}">
                      <a16:colId xmlns:a16="http://schemas.microsoft.com/office/drawing/2014/main" val="278947524"/>
                    </a:ext>
                  </a:extLst>
                </a:gridCol>
              </a:tblGrid>
              <a:tr h="1382780">
                <a:tc>
                  <a:txBody>
                    <a:bodyPr/>
                    <a:lstStyle/>
                    <a:p>
                      <a:r>
                        <a:rPr lang="id-ID" sz="1600" dirty="0"/>
                        <a:t>No.</a:t>
                      </a:r>
                      <a:endParaRPr lang="en-ID" sz="1600" dirty="0"/>
                    </a:p>
                  </a:txBody>
                  <a:tcPr/>
                </a:tc>
                <a:tc>
                  <a:txBody>
                    <a:bodyPr/>
                    <a:lstStyle/>
                    <a:p>
                      <a:r>
                        <a:rPr lang="id-ID" sz="1600" dirty="0"/>
                        <a:t>URUSAN/BIDANG URUSAN PEMERINTAHAN DAERAH PROGRAM, KEGIATAN DAN SUB KEGIATAN</a:t>
                      </a:r>
                      <a:endParaRPr lang="en-ID" sz="1600" dirty="0"/>
                    </a:p>
                  </a:txBody>
                  <a:tcPr/>
                </a:tc>
                <a:tc>
                  <a:txBody>
                    <a:bodyPr/>
                    <a:lstStyle/>
                    <a:p>
                      <a:r>
                        <a:rPr lang="id-ID" sz="1600" dirty="0"/>
                        <a:t>INDIKATOR KINERJA PROGRAM/KEGIATAN/SUB KEGIATAN</a:t>
                      </a:r>
                      <a:endParaRPr lang="en-ID" sz="1600" dirty="0"/>
                    </a:p>
                  </a:txBody>
                  <a:tcPr/>
                </a:tc>
                <a:tc gridSpan="4">
                  <a:txBody>
                    <a:bodyPr/>
                    <a:lstStyle/>
                    <a:p>
                      <a:pPr algn="ctr"/>
                      <a:r>
                        <a:rPr lang="id-ID" sz="1800" dirty="0"/>
                        <a:t>RENCANA KERJA TAHUN 2026</a:t>
                      </a:r>
                    </a:p>
                  </a:txBody>
                  <a:tcPr/>
                </a:tc>
                <a:tc hMerge="1">
                  <a:txBody>
                    <a:bodyPr/>
                    <a:lstStyle/>
                    <a:p>
                      <a:pPr algn="ctr"/>
                      <a:endParaRPr lang="en-ID" sz="1600" dirty="0"/>
                    </a:p>
                  </a:txBody>
                  <a:tcPr/>
                </a:tc>
                <a:tc hMerge="1">
                  <a:txBody>
                    <a:bodyPr/>
                    <a:lstStyle/>
                    <a:p>
                      <a:endParaRPr lang="en-ID" dirty="0"/>
                    </a:p>
                  </a:txBody>
                  <a:tcPr/>
                </a:tc>
                <a:tc hMerge="1">
                  <a:txBody>
                    <a:bodyPr/>
                    <a:lstStyle/>
                    <a:p>
                      <a:endParaRPr lang="en-ID" dirty="0"/>
                    </a:p>
                  </a:txBody>
                  <a:tcPr/>
                </a:tc>
                <a:extLst>
                  <a:ext uri="{0D108BD9-81ED-4DB2-BD59-A6C34878D82A}">
                    <a16:rowId xmlns:a16="http://schemas.microsoft.com/office/drawing/2014/main" val="3430192229"/>
                  </a:ext>
                </a:extLst>
              </a:tr>
              <a:tr h="917009">
                <a:tc>
                  <a:txBody>
                    <a:bodyPr/>
                    <a:lstStyle/>
                    <a:p>
                      <a:endParaRPr lang="en-ID"/>
                    </a:p>
                  </a:txBody>
                  <a:tcPr/>
                </a:tc>
                <a:tc>
                  <a:txBody>
                    <a:bodyPr/>
                    <a:lstStyle/>
                    <a:p>
                      <a:endParaRPr lang="en-ID" b="1" i="1" dirty="0"/>
                    </a:p>
                  </a:txBody>
                  <a:tcPr/>
                </a:tc>
                <a:tc>
                  <a:txBody>
                    <a:bodyPr/>
                    <a:lstStyle/>
                    <a:p>
                      <a:endParaRPr lang="en-ID"/>
                    </a:p>
                  </a:txBody>
                  <a:tcPr/>
                </a:tc>
                <a:tc>
                  <a:txBody>
                    <a:bodyPr/>
                    <a:lstStyle/>
                    <a:p>
                      <a:pPr algn="ctr"/>
                      <a:r>
                        <a:rPr lang="id-ID" sz="1600" b="0" dirty="0"/>
                        <a:t>TARGET CAPAIAN KINERJA</a:t>
                      </a:r>
                      <a:endParaRPr lang="en-ID" sz="1600" b="0" dirty="0"/>
                    </a:p>
                  </a:txBody>
                  <a:tcPr/>
                </a:tc>
                <a:tc>
                  <a:txBody>
                    <a:bodyPr/>
                    <a:lstStyle/>
                    <a:p>
                      <a:pPr algn="ctr"/>
                      <a:r>
                        <a:rPr lang="id-ID" sz="1600" b="0" dirty="0"/>
                        <a:t>KEBUTUHAN DANA / PAGU INDIKATIF (Rp.)</a:t>
                      </a:r>
                      <a:endParaRPr lang="en-ID" sz="1600" b="0" dirty="0"/>
                    </a:p>
                  </a:txBody>
                  <a:tcPr/>
                </a:tc>
                <a:tc>
                  <a:txBody>
                    <a:bodyPr/>
                    <a:lstStyle/>
                    <a:p>
                      <a:pPr algn="ctr"/>
                      <a:r>
                        <a:rPr lang="id-ID" sz="1600" b="0" dirty="0"/>
                        <a:t>LOKASI</a:t>
                      </a:r>
                      <a:endParaRPr lang="en-ID" sz="1600" b="0" dirty="0"/>
                    </a:p>
                  </a:txBody>
                  <a:tcPr/>
                </a:tc>
                <a:tc>
                  <a:txBody>
                    <a:bodyPr/>
                    <a:lstStyle/>
                    <a:p>
                      <a:pPr algn="ctr"/>
                      <a:r>
                        <a:rPr lang="id-ID" sz="1600" b="0" dirty="0"/>
                        <a:t>SUMBER DANA</a:t>
                      </a:r>
                      <a:endParaRPr lang="en-ID" sz="1600" b="0" dirty="0"/>
                    </a:p>
                  </a:txBody>
                  <a:tcPr/>
                </a:tc>
                <a:extLst>
                  <a:ext uri="{0D108BD9-81ED-4DB2-BD59-A6C34878D82A}">
                    <a16:rowId xmlns:a16="http://schemas.microsoft.com/office/drawing/2014/main" val="3909991329"/>
                  </a:ext>
                </a:extLst>
              </a:tr>
              <a:tr h="1221992">
                <a:tc>
                  <a:txBody>
                    <a:bodyPr/>
                    <a:lstStyle/>
                    <a:p>
                      <a:pPr algn="ctr"/>
                      <a:r>
                        <a:rPr lang="id-ID" b="0" i="0" dirty="0"/>
                        <a:t>3.</a:t>
                      </a:r>
                      <a:endParaRPr lang="en-ID" b="0" i="0" dirty="0"/>
                    </a:p>
                  </a:txBody>
                  <a:tcPr/>
                </a:tc>
                <a:tc>
                  <a:txBody>
                    <a:bodyPr/>
                    <a:lstStyle/>
                    <a:p>
                      <a:pPr algn="l"/>
                      <a:r>
                        <a:rPr lang="id-ID" b="1" i="0" dirty="0"/>
                        <a:t>C. Pelayanan Penyelamatan dan Evakuasi Korban Bencana</a:t>
                      </a:r>
                      <a:endParaRPr lang="en-ID" b="1" i="0" dirty="0"/>
                    </a:p>
                  </a:txBody>
                  <a:tcPr/>
                </a:tc>
                <a:tc>
                  <a:txBody>
                    <a:bodyPr/>
                    <a:lstStyle/>
                    <a:p>
                      <a:pPr algn="l"/>
                      <a:r>
                        <a:rPr lang="id-ID" sz="1400" b="1" i="0" dirty="0"/>
                        <a:t>Persentase warga negara yang memperoleh layanan penyelamatan dan evakuasi korban bencana</a:t>
                      </a:r>
                      <a:endParaRPr lang="en-ID" sz="1400" b="1" i="0" dirty="0"/>
                    </a:p>
                  </a:txBody>
                  <a:tcPr/>
                </a:tc>
                <a:tc>
                  <a:txBody>
                    <a:bodyPr/>
                    <a:lstStyle/>
                    <a:p>
                      <a:pPr algn="ctr"/>
                      <a:r>
                        <a:rPr lang="id-ID" sz="1200" b="1" i="0" dirty="0"/>
                        <a:t>100 %</a:t>
                      </a:r>
                      <a:endParaRPr lang="en-ID" sz="1200" b="1" i="0" dirty="0"/>
                    </a:p>
                  </a:txBody>
                  <a:tcPr/>
                </a:tc>
                <a:tc>
                  <a:txBody>
                    <a:bodyPr/>
                    <a:lstStyle/>
                    <a:p>
                      <a:pPr algn="ctr"/>
                      <a:r>
                        <a:rPr lang="id-ID" sz="1200" b="1" i="1" u="none" dirty="0"/>
                        <a:t>Rp. 312.590.553,-</a:t>
                      </a:r>
                      <a:endParaRPr lang="en-ID" sz="1200" b="1" i="1" u="none" dirty="0"/>
                    </a:p>
                  </a:txBody>
                  <a:tcPr/>
                </a:tc>
                <a:tc>
                  <a:txBody>
                    <a:bodyPr/>
                    <a:lstStyle/>
                    <a:p>
                      <a:pPr algn="ctr"/>
                      <a:r>
                        <a:rPr lang="id-ID" sz="1200" b="1" i="1" u="none" dirty="0"/>
                        <a:t>BPBD</a:t>
                      </a:r>
                      <a:endParaRPr lang="en-ID" sz="1200" b="1" i="1" u="none" dirty="0"/>
                    </a:p>
                  </a:txBody>
                  <a:tcPr/>
                </a:tc>
                <a:tc>
                  <a:txBody>
                    <a:bodyPr/>
                    <a:lstStyle/>
                    <a:p>
                      <a:pPr algn="ctr"/>
                      <a:r>
                        <a:rPr lang="id-ID" sz="1200" b="1" i="1" u="none" dirty="0"/>
                        <a:t>Dana Alokasi Umum</a:t>
                      </a:r>
                      <a:endParaRPr lang="en-ID" sz="1200" b="1" i="1" u="none" dirty="0"/>
                    </a:p>
                  </a:txBody>
                  <a:tcPr/>
                </a:tc>
                <a:extLst>
                  <a:ext uri="{0D108BD9-81ED-4DB2-BD59-A6C34878D82A}">
                    <a16:rowId xmlns:a16="http://schemas.microsoft.com/office/drawing/2014/main" val="1603328086"/>
                  </a:ext>
                </a:extLst>
              </a:tr>
              <a:tr h="610996">
                <a:tc>
                  <a:txBody>
                    <a:bodyPr/>
                    <a:lstStyle/>
                    <a:p>
                      <a:pPr algn="ctr"/>
                      <a:endParaRPr lang="en-ID" b="0" i="0" dirty="0"/>
                    </a:p>
                  </a:txBody>
                  <a:tcPr/>
                </a:tc>
                <a:tc>
                  <a:txBody>
                    <a:bodyPr/>
                    <a:lstStyle/>
                    <a:p>
                      <a:pPr algn="l"/>
                      <a:r>
                        <a:rPr lang="id-ID" sz="1600" b="0" i="0" dirty="0"/>
                        <a:t>1. Respon Cepat Penanganan darurat bencana Kabupaten/Kota</a:t>
                      </a:r>
                      <a:endParaRPr lang="en-ID" sz="1600" b="0" i="0" dirty="0"/>
                    </a:p>
                  </a:txBody>
                  <a:tcPr/>
                </a:tc>
                <a:tc>
                  <a:txBody>
                    <a:bodyPr/>
                    <a:lstStyle/>
                    <a:p>
                      <a:pPr algn="l"/>
                      <a:r>
                        <a:rPr lang="id-ID" sz="1400" b="0" i="0" dirty="0"/>
                        <a:t>SK penetapan status darurat bencana dan SKPDB yang ditetapkan paling lama  1 x 24 jam berdasarkan hasil dokumen laporan kaji cepat</a:t>
                      </a:r>
                      <a:endParaRPr lang="en-ID" sz="1400" b="0" i="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1200" b="0" i="0" u="none" strike="noStrike" kern="1200" cap="none" spc="0" normalizeH="0" baseline="0" noProof="0" dirty="0">
                          <a:ln>
                            <a:noFill/>
                          </a:ln>
                          <a:solidFill>
                            <a:prstClr val="black"/>
                          </a:solidFill>
                          <a:effectLst/>
                          <a:uLnTx/>
                          <a:uFillTx/>
                          <a:latin typeface="Open Sans"/>
                          <a:ea typeface="+mn-ea"/>
                          <a:cs typeface="+mn-cs"/>
                        </a:rPr>
                        <a:t>1 dokumen</a:t>
                      </a:r>
                      <a:endParaRPr kumimoji="0" lang="en-ID" sz="1200" b="0" i="0" u="none" strike="noStrike" kern="1200" cap="none" spc="0" normalizeH="0" baseline="0" noProof="0" dirty="0">
                        <a:ln>
                          <a:noFill/>
                        </a:ln>
                        <a:solidFill>
                          <a:prstClr val="black"/>
                        </a:solidFill>
                        <a:effectLst/>
                        <a:uLnTx/>
                        <a:uFillTx/>
                        <a:latin typeface="Open Sans"/>
                        <a:ea typeface="+mn-ea"/>
                        <a:cs typeface="+mn-cs"/>
                      </a:endParaRPr>
                    </a:p>
                  </a:txBody>
                  <a:tcPr/>
                </a:tc>
                <a:tc>
                  <a:txBody>
                    <a:bodyPr/>
                    <a:lstStyle/>
                    <a:p>
                      <a:pPr algn="ctr"/>
                      <a:r>
                        <a:rPr lang="id-ID" sz="1200" b="0" i="1" u="none" dirty="0"/>
                        <a:t>Rp. 18.975.000,-</a:t>
                      </a:r>
                      <a:endParaRPr lang="en-ID" sz="1200" b="0" i="1" u="none" dirty="0"/>
                    </a:p>
                  </a:txBody>
                  <a:tcPr/>
                </a:tc>
                <a:tc>
                  <a:txBody>
                    <a:bodyPr/>
                    <a:lstStyle/>
                    <a:p>
                      <a:pPr algn="ctr"/>
                      <a:r>
                        <a:rPr lang="id-ID" sz="1200" b="0" i="1" u="none" dirty="0"/>
                        <a:t>BPBD</a:t>
                      </a:r>
                      <a:endParaRPr lang="en-ID" sz="1200" b="0" i="1" u="none" dirty="0"/>
                    </a:p>
                  </a:txBody>
                  <a:tcPr/>
                </a:tc>
                <a:tc>
                  <a:txBody>
                    <a:bodyPr/>
                    <a:lstStyle/>
                    <a:p>
                      <a:pPr algn="ctr"/>
                      <a:r>
                        <a:rPr lang="id-ID" sz="1200" b="0" i="1" u="none" dirty="0"/>
                        <a:t>Dana Alokasi Umum</a:t>
                      </a:r>
                      <a:endParaRPr lang="en-ID" sz="1200" b="0" i="1" u="none" dirty="0"/>
                    </a:p>
                  </a:txBody>
                  <a:tcPr/>
                </a:tc>
                <a:extLst>
                  <a:ext uri="{0D108BD9-81ED-4DB2-BD59-A6C34878D82A}">
                    <a16:rowId xmlns:a16="http://schemas.microsoft.com/office/drawing/2014/main" val="1270342435"/>
                  </a:ext>
                </a:extLst>
              </a:tr>
              <a:tr h="610996">
                <a:tc>
                  <a:txBody>
                    <a:bodyPr/>
                    <a:lstStyle/>
                    <a:p>
                      <a:pPr algn="ctr"/>
                      <a:endParaRPr lang="en-ID" b="0" i="0" dirty="0"/>
                    </a:p>
                  </a:txBody>
                  <a:tcPr/>
                </a:tc>
                <a:tc>
                  <a:txBody>
                    <a:bodyPr/>
                    <a:lstStyle/>
                    <a:p>
                      <a:pPr algn="l"/>
                      <a:r>
                        <a:rPr lang="id-ID" sz="1600" b="0" i="0" dirty="0"/>
                        <a:t>2. Pencarian, pertolongan dan evakuasi korban bencana Kabupaten/Kota</a:t>
                      </a:r>
                      <a:endParaRPr lang="en-ID" sz="1600" b="0" i="0" dirty="0"/>
                    </a:p>
                  </a:txBody>
                  <a:tcPr/>
                </a:tc>
                <a:tc>
                  <a:txBody>
                    <a:bodyPr/>
                    <a:lstStyle/>
                    <a:p>
                      <a:pPr algn="l"/>
                      <a:r>
                        <a:rPr lang="id-ID" sz="1400" b="0" i="0" dirty="0"/>
                        <a:t>Jumlah korban yang berhasil ditemukan, ditolong dan dievakuasi per jenis kejadian bencana</a:t>
                      </a:r>
                      <a:endParaRPr lang="en-ID" sz="1400" b="0" i="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1200" b="0" i="0" u="none" strike="noStrike" kern="1200" cap="none" spc="0" normalizeH="0" baseline="0" noProof="0" dirty="0">
                          <a:ln>
                            <a:noFill/>
                          </a:ln>
                          <a:solidFill>
                            <a:prstClr val="black"/>
                          </a:solidFill>
                          <a:effectLst/>
                          <a:uLnTx/>
                          <a:uFillTx/>
                          <a:latin typeface="Open Sans"/>
                          <a:ea typeface="+mn-ea"/>
                          <a:cs typeface="+mn-cs"/>
                        </a:rPr>
                        <a:t>45 Orang</a:t>
                      </a:r>
                      <a:endParaRPr kumimoji="0" lang="en-ID" sz="1200" b="0" i="0" u="none" strike="noStrike" kern="1200" cap="none" spc="0" normalizeH="0" baseline="0" noProof="0" dirty="0">
                        <a:ln>
                          <a:noFill/>
                        </a:ln>
                        <a:solidFill>
                          <a:prstClr val="black"/>
                        </a:solidFill>
                        <a:effectLst/>
                        <a:uLnTx/>
                        <a:uFillTx/>
                        <a:latin typeface="Open Sans"/>
                        <a:ea typeface="+mn-ea"/>
                        <a:cs typeface="+mn-cs"/>
                      </a:endParaRPr>
                    </a:p>
                  </a:txBody>
                  <a:tcPr/>
                </a:tc>
                <a:tc>
                  <a:txBody>
                    <a:bodyPr/>
                    <a:lstStyle/>
                    <a:p>
                      <a:pPr algn="ctr"/>
                      <a:r>
                        <a:rPr lang="id-ID" sz="1200" b="0" i="1" u="none" dirty="0"/>
                        <a:t>Rp. 102.901.700,-</a:t>
                      </a:r>
                      <a:endParaRPr lang="en-ID" sz="1200" b="0" i="1" u="none" dirty="0"/>
                    </a:p>
                  </a:txBody>
                  <a:tcPr/>
                </a:tc>
                <a:tc>
                  <a:txBody>
                    <a:bodyPr/>
                    <a:lstStyle/>
                    <a:p>
                      <a:pPr algn="ctr"/>
                      <a:r>
                        <a:rPr lang="id-ID" sz="1200" b="0" i="1" u="none" dirty="0"/>
                        <a:t>BPBD</a:t>
                      </a:r>
                      <a:endParaRPr lang="en-ID" sz="1200" b="0" i="1" u="none" dirty="0"/>
                    </a:p>
                  </a:txBody>
                  <a:tcPr/>
                </a:tc>
                <a:tc>
                  <a:txBody>
                    <a:bodyPr/>
                    <a:lstStyle/>
                    <a:p>
                      <a:pPr algn="ctr"/>
                      <a:r>
                        <a:rPr lang="id-ID" sz="1200" b="0" i="1" u="none" dirty="0"/>
                        <a:t>Dana Alokasi Umum</a:t>
                      </a:r>
                      <a:endParaRPr lang="en-ID" sz="1200" b="0" i="1" u="none" dirty="0"/>
                    </a:p>
                  </a:txBody>
                  <a:tcPr/>
                </a:tc>
                <a:extLst>
                  <a:ext uri="{0D108BD9-81ED-4DB2-BD59-A6C34878D82A}">
                    <a16:rowId xmlns:a16="http://schemas.microsoft.com/office/drawing/2014/main" val="1307789287"/>
                  </a:ext>
                </a:extLst>
              </a:tr>
            </a:tbl>
          </a:graphicData>
        </a:graphic>
      </p:graphicFrame>
      <p:sp>
        <p:nvSpPr>
          <p:cNvPr id="3" name="Title 3">
            <a:extLst>
              <a:ext uri="{FF2B5EF4-FFF2-40B4-BE49-F238E27FC236}">
                <a16:creationId xmlns:a16="http://schemas.microsoft.com/office/drawing/2014/main" id="{7AF85B80-DDC0-DDBA-722E-66A06B2CF8E7}"/>
              </a:ext>
            </a:extLst>
          </p:cNvPr>
          <p:cNvSpPr txBox="1">
            <a:spLocks/>
          </p:cNvSpPr>
          <p:nvPr/>
        </p:nvSpPr>
        <p:spPr>
          <a:xfrm>
            <a:off x="325120" y="6248400"/>
            <a:ext cx="5648960" cy="3751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id-ID" sz="1800" dirty="0"/>
            </a:br>
            <a:endParaRPr lang="id-ID" sz="1800" dirty="0"/>
          </a:p>
        </p:txBody>
      </p:sp>
    </p:spTree>
    <p:extLst>
      <p:ext uri="{BB962C8B-B14F-4D97-AF65-F5344CB8AC3E}">
        <p14:creationId xmlns:p14="http://schemas.microsoft.com/office/powerpoint/2010/main" val="23165823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8C242D-C13D-75B8-6E9D-6298AA641FB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FB1191-2E98-E4C3-5F1D-9DFDF7A78E50}"/>
              </a:ext>
            </a:extLst>
          </p:cNvPr>
          <p:cNvSpPr>
            <a:spLocks noGrp="1"/>
          </p:cNvSpPr>
          <p:nvPr>
            <p:ph type="title"/>
          </p:nvPr>
        </p:nvSpPr>
        <p:spPr>
          <a:xfrm>
            <a:off x="782320" y="142240"/>
            <a:ext cx="10449560" cy="497840"/>
          </a:xfrm>
        </p:spPr>
        <p:txBody>
          <a:bodyPr>
            <a:noAutofit/>
          </a:bodyPr>
          <a:lstStyle/>
          <a:p>
            <a:br>
              <a:rPr lang="id-ID" sz="2400" dirty="0"/>
            </a:br>
            <a:r>
              <a:rPr lang="id-ID" sz="2400" dirty="0"/>
              <a:t>RANCANGAN PROGRAM KERJA  BPBD THN. 2026 </a:t>
            </a:r>
            <a:br>
              <a:rPr lang="id-ID" sz="2400" dirty="0"/>
            </a:br>
            <a:endParaRPr lang="id-ID" sz="3200" dirty="0"/>
          </a:p>
        </p:txBody>
      </p:sp>
      <p:graphicFrame>
        <p:nvGraphicFramePr>
          <p:cNvPr id="2" name="Table 1">
            <a:extLst>
              <a:ext uri="{FF2B5EF4-FFF2-40B4-BE49-F238E27FC236}">
                <a16:creationId xmlns:a16="http://schemas.microsoft.com/office/drawing/2014/main" id="{2237B764-1F9F-6A2E-B385-D88E64E7238E}"/>
              </a:ext>
            </a:extLst>
          </p:cNvPr>
          <p:cNvGraphicFramePr>
            <a:graphicFrameLocks noGrp="1"/>
          </p:cNvGraphicFramePr>
          <p:nvPr>
            <p:extLst>
              <p:ext uri="{D42A27DB-BD31-4B8C-83A1-F6EECF244321}">
                <p14:modId xmlns:p14="http://schemas.microsoft.com/office/powerpoint/2010/main" val="1294687743"/>
              </p:ext>
            </p:extLst>
          </p:nvPr>
        </p:nvGraphicFramePr>
        <p:xfrm>
          <a:off x="203200" y="650240"/>
          <a:ext cx="11541760" cy="5532065"/>
        </p:xfrm>
        <a:graphic>
          <a:graphicData uri="http://schemas.openxmlformats.org/drawingml/2006/table">
            <a:tbl>
              <a:tblPr firstRow="1" bandRow="1">
                <a:tableStyleId>{5C22544A-7EE6-4342-B048-85BDC9FD1C3A}</a:tableStyleId>
              </a:tblPr>
              <a:tblGrid>
                <a:gridCol w="579630">
                  <a:extLst>
                    <a:ext uri="{9D8B030D-6E8A-4147-A177-3AD203B41FA5}">
                      <a16:colId xmlns:a16="http://schemas.microsoft.com/office/drawing/2014/main" val="556124512"/>
                    </a:ext>
                  </a:extLst>
                </a:gridCol>
                <a:gridCol w="2718017">
                  <a:extLst>
                    <a:ext uri="{9D8B030D-6E8A-4147-A177-3AD203B41FA5}">
                      <a16:colId xmlns:a16="http://schemas.microsoft.com/office/drawing/2014/main" val="2413006981"/>
                    </a:ext>
                  </a:extLst>
                </a:gridCol>
                <a:gridCol w="2219233">
                  <a:extLst>
                    <a:ext uri="{9D8B030D-6E8A-4147-A177-3AD203B41FA5}">
                      <a16:colId xmlns:a16="http://schemas.microsoft.com/office/drawing/2014/main" val="1814063467"/>
                    </a:ext>
                  </a:extLst>
                </a:gridCol>
                <a:gridCol w="1654410">
                  <a:extLst>
                    <a:ext uri="{9D8B030D-6E8A-4147-A177-3AD203B41FA5}">
                      <a16:colId xmlns:a16="http://schemas.microsoft.com/office/drawing/2014/main" val="3822953236"/>
                    </a:ext>
                  </a:extLst>
                </a:gridCol>
                <a:gridCol w="2082456">
                  <a:extLst>
                    <a:ext uri="{9D8B030D-6E8A-4147-A177-3AD203B41FA5}">
                      <a16:colId xmlns:a16="http://schemas.microsoft.com/office/drawing/2014/main" val="2748834085"/>
                    </a:ext>
                  </a:extLst>
                </a:gridCol>
                <a:gridCol w="1189768">
                  <a:extLst>
                    <a:ext uri="{9D8B030D-6E8A-4147-A177-3AD203B41FA5}">
                      <a16:colId xmlns:a16="http://schemas.microsoft.com/office/drawing/2014/main" val="501037734"/>
                    </a:ext>
                  </a:extLst>
                </a:gridCol>
                <a:gridCol w="1098246">
                  <a:extLst>
                    <a:ext uri="{9D8B030D-6E8A-4147-A177-3AD203B41FA5}">
                      <a16:colId xmlns:a16="http://schemas.microsoft.com/office/drawing/2014/main" val="278947524"/>
                    </a:ext>
                  </a:extLst>
                </a:gridCol>
              </a:tblGrid>
              <a:tr h="1382780">
                <a:tc>
                  <a:txBody>
                    <a:bodyPr/>
                    <a:lstStyle/>
                    <a:p>
                      <a:r>
                        <a:rPr lang="id-ID" sz="1600" dirty="0"/>
                        <a:t>No.</a:t>
                      </a:r>
                      <a:endParaRPr lang="en-ID" sz="1600" dirty="0"/>
                    </a:p>
                  </a:txBody>
                  <a:tcPr/>
                </a:tc>
                <a:tc>
                  <a:txBody>
                    <a:bodyPr/>
                    <a:lstStyle/>
                    <a:p>
                      <a:r>
                        <a:rPr lang="id-ID" sz="1600" dirty="0"/>
                        <a:t>URUSAN/BIDANG URUSAN PEMERINTAHAN DAERAH PROGRAM, KEGIATAN DAN SUB KEGIATAN</a:t>
                      </a:r>
                      <a:endParaRPr lang="en-ID" sz="1600" dirty="0"/>
                    </a:p>
                  </a:txBody>
                  <a:tcPr/>
                </a:tc>
                <a:tc>
                  <a:txBody>
                    <a:bodyPr/>
                    <a:lstStyle/>
                    <a:p>
                      <a:r>
                        <a:rPr lang="id-ID" sz="1600" dirty="0"/>
                        <a:t>INDIKATOR KINERJA PROGRAM/KEGIATAN/SUB KEGIATAN</a:t>
                      </a:r>
                      <a:endParaRPr lang="en-ID" sz="1600" dirty="0"/>
                    </a:p>
                  </a:txBody>
                  <a:tcPr/>
                </a:tc>
                <a:tc gridSpan="4">
                  <a:txBody>
                    <a:bodyPr/>
                    <a:lstStyle/>
                    <a:p>
                      <a:pPr algn="ctr"/>
                      <a:r>
                        <a:rPr lang="id-ID" sz="1800" dirty="0"/>
                        <a:t>RENCANA KERJA TAHUN 2026</a:t>
                      </a:r>
                    </a:p>
                  </a:txBody>
                  <a:tcPr/>
                </a:tc>
                <a:tc hMerge="1">
                  <a:txBody>
                    <a:bodyPr/>
                    <a:lstStyle/>
                    <a:p>
                      <a:pPr algn="ctr"/>
                      <a:endParaRPr lang="en-ID" sz="1600" dirty="0"/>
                    </a:p>
                  </a:txBody>
                  <a:tcPr/>
                </a:tc>
                <a:tc hMerge="1">
                  <a:txBody>
                    <a:bodyPr/>
                    <a:lstStyle/>
                    <a:p>
                      <a:endParaRPr lang="en-ID" dirty="0"/>
                    </a:p>
                  </a:txBody>
                  <a:tcPr/>
                </a:tc>
                <a:tc hMerge="1">
                  <a:txBody>
                    <a:bodyPr/>
                    <a:lstStyle/>
                    <a:p>
                      <a:endParaRPr lang="en-ID" dirty="0"/>
                    </a:p>
                  </a:txBody>
                  <a:tcPr/>
                </a:tc>
                <a:extLst>
                  <a:ext uri="{0D108BD9-81ED-4DB2-BD59-A6C34878D82A}">
                    <a16:rowId xmlns:a16="http://schemas.microsoft.com/office/drawing/2014/main" val="3430192229"/>
                  </a:ext>
                </a:extLst>
              </a:tr>
              <a:tr h="917009">
                <a:tc>
                  <a:txBody>
                    <a:bodyPr/>
                    <a:lstStyle/>
                    <a:p>
                      <a:endParaRPr lang="en-ID"/>
                    </a:p>
                  </a:txBody>
                  <a:tcPr/>
                </a:tc>
                <a:tc>
                  <a:txBody>
                    <a:bodyPr/>
                    <a:lstStyle/>
                    <a:p>
                      <a:endParaRPr lang="en-ID" b="1" i="1" dirty="0"/>
                    </a:p>
                  </a:txBody>
                  <a:tcPr/>
                </a:tc>
                <a:tc>
                  <a:txBody>
                    <a:bodyPr/>
                    <a:lstStyle/>
                    <a:p>
                      <a:endParaRPr lang="en-ID"/>
                    </a:p>
                  </a:txBody>
                  <a:tcPr/>
                </a:tc>
                <a:tc>
                  <a:txBody>
                    <a:bodyPr/>
                    <a:lstStyle/>
                    <a:p>
                      <a:pPr algn="ctr"/>
                      <a:r>
                        <a:rPr lang="id-ID" sz="1600" b="0" dirty="0"/>
                        <a:t>TARGET CAPAIAN KINERJA</a:t>
                      </a:r>
                      <a:endParaRPr lang="en-ID" sz="1600" b="0" dirty="0"/>
                    </a:p>
                  </a:txBody>
                  <a:tcPr/>
                </a:tc>
                <a:tc>
                  <a:txBody>
                    <a:bodyPr/>
                    <a:lstStyle/>
                    <a:p>
                      <a:pPr algn="ctr"/>
                      <a:r>
                        <a:rPr lang="id-ID" sz="1600" b="0" dirty="0"/>
                        <a:t>KEBUTUHAN DANA / PAGU INDIKATIF (Rp.)</a:t>
                      </a:r>
                      <a:endParaRPr lang="en-ID" sz="1600" b="0" dirty="0"/>
                    </a:p>
                  </a:txBody>
                  <a:tcPr/>
                </a:tc>
                <a:tc>
                  <a:txBody>
                    <a:bodyPr/>
                    <a:lstStyle/>
                    <a:p>
                      <a:pPr algn="ctr"/>
                      <a:r>
                        <a:rPr lang="id-ID" sz="1600" b="0" dirty="0"/>
                        <a:t>LOKASI</a:t>
                      </a:r>
                      <a:endParaRPr lang="en-ID" sz="1600" b="0" dirty="0"/>
                    </a:p>
                  </a:txBody>
                  <a:tcPr/>
                </a:tc>
                <a:tc>
                  <a:txBody>
                    <a:bodyPr/>
                    <a:lstStyle/>
                    <a:p>
                      <a:pPr algn="ctr"/>
                      <a:r>
                        <a:rPr lang="id-ID" sz="1600" b="0" dirty="0"/>
                        <a:t>SUMBER DANA</a:t>
                      </a:r>
                      <a:endParaRPr lang="en-ID" sz="1600" b="0" dirty="0"/>
                    </a:p>
                  </a:txBody>
                  <a:tcPr/>
                </a:tc>
                <a:extLst>
                  <a:ext uri="{0D108BD9-81ED-4DB2-BD59-A6C34878D82A}">
                    <a16:rowId xmlns:a16="http://schemas.microsoft.com/office/drawing/2014/main" val="3909991329"/>
                  </a:ext>
                </a:extLst>
              </a:tr>
              <a:tr h="1221992">
                <a:tc>
                  <a:txBody>
                    <a:bodyPr/>
                    <a:lstStyle/>
                    <a:p>
                      <a:pPr algn="ctr"/>
                      <a:r>
                        <a:rPr lang="id-ID" b="0" i="0" dirty="0"/>
                        <a:t>3.</a:t>
                      </a:r>
                      <a:endParaRPr lang="en-ID" b="0" i="0" dirty="0"/>
                    </a:p>
                  </a:txBody>
                  <a:tcPr/>
                </a:tc>
                <a:tc>
                  <a:txBody>
                    <a:bodyPr/>
                    <a:lstStyle/>
                    <a:p>
                      <a:pPr algn="l"/>
                      <a:r>
                        <a:rPr lang="id-ID" b="0" i="0" dirty="0"/>
                        <a:t>3. Penyediaan logistik penyelamatan dan evakuasi korban bencana Kabupaten/Kota</a:t>
                      </a:r>
                      <a:endParaRPr lang="en-ID" b="0" i="0" dirty="0"/>
                    </a:p>
                  </a:txBody>
                  <a:tcPr/>
                </a:tc>
                <a:tc>
                  <a:txBody>
                    <a:bodyPr/>
                    <a:lstStyle/>
                    <a:p>
                      <a:pPr algn="l"/>
                      <a:r>
                        <a:rPr lang="id-ID" sz="1400" b="0" i="0" dirty="0"/>
                        <a:t>Jumlah korban bencana yang mendapatkan distribusi logistik penyelamatan dan evakuasi korban bencana</a:t>
                      </a:r>
                      <a:endParaRPr lang="en-ID" sz="1400" b="0" i="0" dirty="0"/>
                    </a:p>
                  </a:txBody>
                  <a:tcPr/>
                </a:tc>
                <a:tc>
                  <a:txBody>
                    <a:bodyPr/>
                    <a:lstStyle/>
                    <a:p>
                      <a:pPr algn="ctr"/>
                      <a:r>
                        <a:rPr lang="id-ID" sz="1200" b="0" i="0" dirty="0"/>
                        <a:t>45 orang</a:t>
                      </a:r>
                      <a:endParaRPr lang="en-ID" sz="1200" b="0" i="0" dirty="0"/>
                    </a:p>
                  </a:txBody>
                  <a:tcPr/>
                </a:tc>
                <a:tc>
                  <a:txBody>
                    <a:bodyPr/>
                    <a:lstStyle/>
                    <a:p>
                      <a:pPr algn="ctr"/>
                      <a:r>
                        <a:rPr lang="id-ID" sz="1200" b="0" i="1" u="none" dirty="0"/>
                        <a:t>Rp. 145.909.500,-</a:t>
                      </a:r>
                      <a:endParaRPr lang="en-ID" sz="1200" b="0" i="1" u="none" dirty="0"/>
                    </a:p>
                  </a:txBody>
                  <a:tcPr/>
                </a:tc>
                <a:tc>
                  <a:txBody>
                    <a:bodyPr/>
                    <a:lstStyle/>
                    <a:p>
                      <a:pPr algn="ctr"/>
                      <a:r>
                        <a:rPr lang="id-ID" sz="1200" b="0" i="1" u="none" dirty="0"/>
                        <a:t>BPBD</a:t>
                      </a:r>
                      <a:endParaRPr lang="en-ID" sz="1200" b="0" i="1" u="none" dirty="0"/>
                    </a:p>
                  </a:txBody>
                  <a:tcPr/>
                </a:tc>
                <a:tc>
                  <a:txBody>
                    <a:bodyPr/>
                    <a:lstStyle/>
                    <a:p>
                      <a:pPr algn="ctr"/>
                      <a:r>
                        <a:rPr lang="id-ID" sz="1200" b="0" i="1" u="none" dirty="0"/>
                        <a:t>Dana Alokasi Umum</a:t>
                      </a:r>
                      <a:endParaRPr lang="en-ID" sz="1200" b="0" i="1" u="none" dirty="0"/>
                    </a:p>
                  </a:txBody>
                  <a:tcPr/>
                </a:tc>
                <a:extLst>
                  <a:ext uri="{0D108BD9-81ED-4DB2-BD59-A6C34878D82A}">
                    <a16:rowId xmlns:a16="http://schemas.microsoft.com/office/drawing/2014/main" val="1603328086"/>
                  </a:ext>
                </a:extLst>
              </a:tr>
              <a:tr h="610996">
                <a:tc>
                  <a:txBody>
                    <a:bodyPr/>
                    <a:lstStyle/>
                    <a:p>
                      <a:pPr algn="ctr"/>
                      <a:endParaRPr lang="en-ID" b="0" i="0" dirty="0"/>
                    </a:p>
                  </a:txBody>
                  <a:tcPr/>
                </a:tc>
                <a:tc>
                  <a:txBody>
                    <a:bodyPr/>
                    <a:lstStyle/>
                    <a:p>
                      <a:pPr algn="l"/>
                      <a:r>
                        <a:rPr lang="id-ID" b="0" i="0" dirty="0"/>
                        <a:t>4.  Aktivasi Sistem Komando Penanganan Darurat Bencana</a:t>
                      </a:r>
                      <a:endParaRPr lang="en-ID" b="0" i="0" dirty="0"/>
                    </a:p>
                  </a:txBody>
                  <a:tcPr/>
                </a:tc>
                <a:tc>
                  <a:txBody>
                    <a:bodyPr/>
                    <a:lstStyle/>
                    <a:p>
                      <a:pPr algn="l"/>
                      <a:r>
                        <a:rPr lang="id-ID" sz="1400" b="0" i="0" dirty="0"/>
                        <a:t>Jumlah laporan pelaksanaan aktivasi sistem komando penanganan darurat bencana</a:t>
                      </a:r>
                      <a:endParaRPr lang="en-ID" sz="1400" b="0" i="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1200" b="0" i="0" u="none" strike="noStrike" kern="1200" cap="none" spc="0" normalizeH="0" baseline="0" noProof="0" dirty="0">
                          <a:ln>
                            <a:noFill/>
                          </a:ln>
                          <a:solidFill>
                            <a:prstClr val="black"/>
                          </a:solidFill>
                          <a:effectLst/>
                          <a:uLnTx/>
                          <a:uFillTx/>
                          <a:latin typeface="Open Sans"/>
                          <a:ea typeface="+mn-ea"/>
                          <a:cs typeface="+mn-cs"/>
                        </a:rPr>
                        <a:t>1 laporan</a:t>
                      </a:r>
                      <a:endParaRPr kumimoji="0" lang="en-ID" sz="1200" b="0" i="0" u="none" strike="noStrike" kern="1200" cap="none" spc="0" normalizeH="0" baseline="0" noProof="0" dirty="0">
                        <a:ln>
                          <a:noFill/>
                        </a:ln>
                        <a:solidFill>
                          <a:prstClr val="black"/>
                        </a:solidFill>
                        <a:effectLst/>
                        <a:uLnTx/>
                        <a:uFillTx/>
                        <a:latin typeface="Open Sans"/>
                        <a:ea typeface="+mn-ea"/>
                        <a:cs typeface="+mn-cs"/>
                      </a:endParaRPr>
                    </a:p>
                  </a:txBody>
                  <a:tcPr/>
                </a:tc>
                <a:tc>
                  <a:txBody>
                    <a:bodyPr/>
                    <a:lstStyle/>
                    <a:p>
                      <a:pPr algn="ctr"/>
                      <a:r>
                        <a:rPr lang="id-ID" sz="1200" b="0" i="1" u="none" dirty="0">
                          <a:solidFill>
                            <a:schemeClr val="tx1"/>
                          </a:solidFill>
                        </a:rPr>
                        <a:t>Rp. 99.000.000,-</a:t>
                      </a:r>
                      <a:endParaRPr lang="en-ID" sz="1200" b="0" i="1" u="none" dirty="0">
                        <a:solidFill>
                          <a:schemeClr val="tx1"/>
                        </a:solidFill>
                      </a:endParaRPr>
                    </a:p>
                  </a:txBody>
                  <a:tcPr/>
                </a:tc>
                <a:tc>
                  <a:txBody>
                    <a:bodyPr/>
                    <a:lstStyle/>
                    <a:p>
                      <a:pPr algn="ctr"/>
                      <a:r>
                        <a:rPr lang="id-ID" sz="1200" b="0" i="1" u="none" dirty="0"/>
                        <a:t>BPBD</a:t>
                      </a:r>
                      <a:endParaRPr lang="en-ID" sz="1200" b="0" i="1" u="none" dirty="0"/>
                    </a:p>
                  </a:txBody>
                  <a:tcPr/>
                </a:tc>
                <a:tc>
                  <a:txBody>
                    <a:bodyPr/>
                    <a:lstStyle/>
                    <a:p>
                      <a:pPr algn="ctr"/>
                      <a:r>
                        <a:rPr lang="id-ID" sz="1200" b="0" i="1" u="none" dirty="0"/>
                        <a:t>Dana Alokasi Umum</a:t>
                      </a:r>
                      <a:endParaRPr lang="en-ID" sz="1200" b="0" i="1" u="none" dirty="0"/>
                    </a:p>
                  </a:txBody>
                  <a:tcPr/>
                </a:tc>
                <a:extLst>
                  <a:ext uri="{0D108BD9-81ED-4DB2-BD59-A6C34878D82A}">
                    <a16:rowId xmlns:a16="http://schemas.microsoft.com/office/drawing/2014/main" val="1270342435"/>
                  </a:ext>
                </a:extLst>
              </a:tr>
              <a:tr h="610996">
                <a:tc gridSpan="7">
                  <a:txBody>
                    <a:bodyPr/>
                    <a:lstStyle/>
                    <a:p>
                      <a:pPr algn="ctr"/>
                      <a:endParaRPr lang="en-ID" b="0" i="0" dirty="0"/>
                    </a:p>
                  </a:txBody>
                  <a:tcPr/>
                </a:tc>
                <a:tc hMerge="1">
                  <a:txBody>
                    <a:bodyPr/>
                    <a:lstStyle/>
                    <a:p>
                      <a:pPr algn="l"/>
                      <a:endParaRPr lang="en-ID" b="0" i="0" dirty="0"/>
                    </a:p>
                  </a:txBody>
                  <a:tcPr/>
                </a:tc>
                <a:tc hMerge="1">
                  <a:txBody>
                    <a:bodyPr/>
                    <a:lstStyle/>
                    <a:p>
                      <a:pPr algn="l"/>
                      <a:endParaRPr lang="en-ID" sz="1400" b="0" i="0" dirty="0"/>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200" b="0" i="0" u="none" strike="noStrike" kern="1200" cap="none" spc="0" normalizeH="0" baseline="0" noProof="0" dirty="0">
                        <a:ln>
                          <a:noFill/>
                        </a:ln>
                        <a:solidFill>
                          <a:prstClr val="black"/>
                        </a:solidFill>
                        <a:effectLst/>
                        <a:uLnTx/>
                        <a:uFillTx/>
                        <a:latin typeface="Open Sans"/>
                        <a:ea typeface="+mn-ea"/>
                        <a:cs typeface="+mn-cs"/>
                      </a:endParaRPr>
                    </a:p>
                  </a:txBody>
                  <a:tcPr/>
                </a:tc>
                <a:tc hMerge="1">
                  <a:txBody>
                    <a:bodyPr/>
                    <a:lstStyle/>
                    <a:p>
                      <a:pPr algn="ctr"/>
                      <a:endParaRPr lang="en-ID" sz="1200" b="0" i="1" u="none" dirty="0"/>
                    </a:p>
                  </a:txBody>
                  <a:tcPr/>
                </a:tc>
                <a:tc hMerge="1">
                  <a:txBody>
                    <a:bodyPr/>
                    <a:lstStyle/>
                    <a:p>
                      <a:pPr algn="ctr"/>
                      <a:endParaRPr lang="en-ID" sz="1200" b="0" i="1" u="none" dirty="0"/>
                    </a:p>
                  </a:txBody>
                  <a:tcPr/>
                </a:tc>
                <a:tc hMerge="1">
                  <a:txBody>
                    <a:bodyPr/>
                    <a:lstStyle/>
                    <a:p>
                      <a:pPr algn="ctr"/>
                      <a:endParaRPr lang="en-ID" sz="1200" b="0" i="1" u="none" dirty="0"/>
                    </a:p>
                  </a:txBody>
                  <a:tcPr/>
                </a:tc>
                <a:extLst>
                  <a:ext uri="{0D108BD9-81ED-4DB2-BD59-A6C34878D82A}">
                    <a16:rowId xmlns:a16="http://schemas.microsoft.com/office/drawing/2014/main" val="1307789287"/>
                  </a:ext>
                </a:extLst>
              </a:tr>
            </a:tbl>
          </a:graphicData>
        </a:graphic>
      </p:graphicFrame>
      <p:sp>
        <p:nvSpPr>
          <p:cNvPr id="3" name="Title 3">
            <a:extLst>
              <a:ext uri="{FF2B5EF4-FFF2-40B4-BE49-F238E27FC236}">
                <a16:creationId xmlns:a16="http://schemas.microsoft.com/office/drawing/2014/main" id="{072F65B1-485B-9B80-4788-88AEF1BA5A23}"/>
              </a:ext>
            </a:extLst>
          </p:cNvPr>
          <p:cNvSpPr txBox="1">
            <a:spLocks/>
          </p:cNvSpPr>
          <p:nvPr/>
        </p:nvSpPr>
        <p:spPr>
          <a:xfrm>
            <a:off x="325120" y="6248400"/>
            <a:ext cx="5648960" cy="3751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id-ID" sz="1800" dirty="0"/>
            </a:br>
            <a:endParaRPr lang="id-ID" sz="1800" dirty="0"/>
          </a:p>
        </p:txBody>
      </p:sp>
    </p:spTree>
    <p:extLst>
      <p:ext uri="{BB962C8B-B14F-4D97-AF65-F5344CB8AC3E}">
        <p14:creationId xmlns:p14="http://schemas.microsoft.com/office/powerpoint/2010/main" val="153729669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6900DB-1B8E-242B-8A69-9E8F6E8AFCF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78D4723-3B6D-E398-1AD8-7E0D2559817F}"/>
              </a:ext>
            </a:extLst>
          </p:cNvPr>
          <p:cNvSpPr>
            <a:spLocks noGrp="1"/>
          </p:cNvSpPr>
          <p:nvPr>
            <p:ph type="title"/>
          </p:nvPr>
        </p:nvSpPr>
        <p:spPr>
          <a:xfrm>
            <a:off x="782320" y="142240"/>
            <a:ext cx="10449560" cy="497840"/>
          </a:xfrm>
        </p:spPr>
        <p:txBody>
          <a:bodyPr>
            <a:noAutofit/>
          </a:bodyPr>
          <a:lstStyle/>
          <a:p>
            <a:br>
              <a:rPr lang="id-ID" sz="2400" dirty="0"/>
            </a:br>
            <a:r>
              <a:rPr lang="id-ID" sz="2400" dirty="0"/>
              <a:t>RANCANGAN PROGRAM KERJA  BPBD THN. 2026 </a:t>
            </a:r>
            <a:br>
              <a:rPr lang="id-ID" sz="2400" dirty="0"/>
            </a:br>
            <a:endParaRPr lang="id-ID" sz="3200" dirty="0"/>
          </a:p>
        </p:txBody>
      </p:sp>
      <p:graphicFrame>
        <p:nvGraphicFramePr>
          <p:cNvPr id="2" name="Table 1">
            <a:extLst>
              <a:ext uri="{FF2B5EF4-FFF2-40B4-BE49-F238E27FC236}">
                <a16:creationId xmlns:a16="http://schemas.microsoft.com/office/drawing/2014/main" id="{7ACDA543-F1F2-C781-8350-9DF591FBBFDE}"/>
              </a:ext>
            </a:extLst>
          </p:cNvPr>
          <p:cNvGraphicFramePr>
            <a:graphicFrameLocks noGrp="1"/>
          </p:cNvGraphicFramePr>
          <p:nvPr>
            <p:extLst>
              <p:ext uri="{D42A27DB-BD31-4B8C-83A1-F6EECF244321}">
                <p14:modId xmlns:p14="http://schemas.microsoft.com/office/powerpoint/2010/main" val="1414980946"/>
              </p:ext>
            </p:extLst>
          </p:nvPr>
        </p:nvGraphicFramePr>
        <p:xfrm>
          <a:off x="203200" y="650240"/>
          <a:ext cx="11541760" cy="5652589"/>
        </p:xfrm>
        <a:graphic>
          <a:graphicData uri="http://schemas.openxmlformats.org/drawingml/2006/table">
            <a:tbl>
              <a:tblPr firstRow="1" bandRow="1">
                <a:tableStyleId>{5C22544A-7EE6-4342-B048-85BDC9FD1C3A}</a:tableStyleId>
              </a:tblPr>
              <a:tblGrid>
                <a:gridCol w="579630">
                  <a:extLst>
                    <a:ext uri="{9D8B030D-6E8A-4147-A177-3AD203B41FA5}">
                      <a16:colId xmlns:a16="http://schemas.microsoft.com/office/drawing/2014/main" val="556124512"/>
                    </a:ext>
                  </a:extLst>
                </a:gridCol>
                <a:gridCol w="2718017">
                  <a:extLst>
                    <a:ext uri="{9D8B030D-6E8A-4147-A177-3AD203B41FA5}">
                      <a16:colId xmlns:a16="http://schemas.microsoft.com/office/drawing/2014/main" val="2413006981"/>
                    </a:ext>
                  </a:extLst>
                </a:gridCol>
                <a:gridCol w="2219233">
                  <a:extLst>
                    <a:ext uri="{9D8B030D-6E8A-4147-A177-3AD203B41FA5}">
                      <a16:colId xmlns:a16="http://schemas.microsoft.com/office/drawing/2014/main" val="1814063467"/>
                    </a:ext>
                  </a:extLst>
                </a:gridCol>
                <a:gridCol w="1654410">
                  <a:extLst>
                    <a:ext uri="{9D8B030D-6E8A-4147-A177-3AD203B41FA5}">
                      <a16:colId xmlns:a16="http://schemas.microsoft.com/office/drawing/2014/main" val="3822953236"/>
                    </a:ext>
                  </a:extLst>
                </a:gridCol>
                <a:gridCol w="2082456">
                  <a:extLst>
                    <a:ext uri="{9D8B030D-6E8A-4147-A177-3AD203B41FA5}">
                      <a16:colId xmlns:a16="http://schemas.microsoft.com/office/drawing/2014/main" val="2748834085"/>
                    </a:ext>
                  </a:extLst>
                </a:gridCol>
                <a:gridCol w="1189768">
                  <a:extLst>
                    <a:ext uri="{9D8B030D-6E8A-4147-A177-3AD203B41FA5}">
                      <a16:colId xmlns:a16="http://schemas.microsoft.com/office/drawing/2014/main" val="501037734"/>
                    </a:ext>
                  </a:extLst>
                </a:gridCol>
                <a:gridCol w="1098246">
                  <a:extLst>
                    <a:ext uri="{9D8B030D-6E8A-4147-A177-3AD203B41FA5}">
                      <a16:colId xmlns:a16="http://schemas.microsoft.com/office/drawing/2014/main" val="278947524"/>
                    </a:ext>
                  </a:extLst>
                </a:gridCol>
              </a:tblGrid>
              <a:tr h="1382780">
                <a:tc>
                  <a:txBody>
                    <a:bodyPr/>
                    <a:lstStyle/>
                    <a:p>
                      <a:r>
                        <a:rPr lang="id-ID" sz="1600" dirty="0"/>
                        <a:t>No.</a:t>
                      </a:r>
                      <a:endParaRPr lang="en-ID" sz="1600" dirty="0"/>
                    </a:p>
                  </a:txBody>
                  <a:tcPr/>
                </a:tc>
                <a:tc>
                  <a:txBody>
                    <a:bodyPr/>
                    <a:lstStyle/>
                    <a:p>
                      <a:r>
                        <a:rPr lang="id-ID" sz="1600" dirty="0"/>
                        <a:t>URUSAN/BIDANG URUSAN PEMERINTAHAN DAERAH PROGRAM, KEGIATAN DAN SUB KEGIATAN</a:t>
                      </a:r>
                      <a:endParaRPr lang="en-ID" sz="1600" dirty="0"/>
                    </a:p>
                  </a:txBody>
                  <a:tcPr/>
                </a:tc>
                <a:tc>
                  <a:txBody>
                    <a:bodyPr/>
                    <a:lstStyle/>
                    <a:p>
                      <a:r>
                        <a:rPr lang="id-ID" sz="1600" dirty="0"/>
                        <a:t>INDIKATOR KINERJA PROGRAM/KEGIATAN/SUB KEGIATAN</a:t>
                      </a:r>
                      <a:endParaRPr lang="en-ID" sz="1600" dirty="0"/>
                    </a:p>
                  </a:txBody>
                  <a:tcPr/>
                </a:tc>
                <a:tc gridSpan="4">
                  <a:txBody>
                    <a:bodyPr/>
                    <a:lstStyle/>
                    <a:p>
                      <a:pPr algn="ctr"/>
                      <a:r>
                        <a:rPr lang="id-ID" sz="1800" dirty="0"/>
                        <a:t>RENCANA KERJA TAHUN 2026</a:t>
                      </a:r>
                    </a:p>
                  </a:txBody>
                  <a:tcPr/>
                </a:tc>
                <a:tc hMerge="1">
                  <a:txBody>
                    <a:bodyPr/>
                    <a:lstStyle/>
                    <a:p>
                      <a:pPr algn="ctr"/>
                      <a:endParaRPr lang="en-ID" sz="1600" dirty="0"/>
                    </a:p>
                  </a:txBody>
                  <a:tcPr/>
                </a:tc>
                <a:tc hMerge="1">
                  <a:txBody>
                    <a:bodyPr/>
                    <a:lstStyle/>
                    <a:p>
                      <a:endParaRPr lang="en-ID" dirty="0"/>
                    </a:p>
                  </a:txBody>
                  <a:tcPr/>
                </a:tc>
                <a:tc hMerge="1">
                  <a:txBody>
                    <a:bodyPr/>
                    <a:lstStyle/>
                    <a:p>
                      <a:endParaRPr lang="en-ID" dirty="0"/>
                    </a:p>
                  </a:txBody>
                  <a:tcPr/>
                </a:tc>
                <a:extLst>
                  <a:ext uri="{0D108BD9-81ED-4DB2-BD59-A6C34878D82A}">
                    <a16:rowId xmlns:a16="http://schemas.microsoft.com/office/drawing/2014/main" val="3430192229"/>
                  </a:ext>
                </a:extLst>
              </a:tr>
              <a:tr h="917009">
                <a:tc>
                  <a:txBody>
                    <a:bodyPr/>
                    <a:lstStyle/>
                    <a:p>
                      <a:endParaRPr lang="en-ID"/>
                    </a:p>
                  </a:txBody>
                  <a:tcPr/>
                </a:tc>
                <a:tc>
                  <a:txBody>
                    <a:bodyPr/>
                    <a:lstStyle/>
                    <a:p>
                      <a:endParaRPr lang="en-ID" b="1" i="1" dirty="0"/>
                    </a:p>
                  </a:txBody>
                  <a:tcPr/>
                </a:tc>
                <a:tc>
                  <a:txBody>
                    <a:bodyPr/>
                    <a:lstStyle/>
                    <a:p>
                      <a:endParaRPr lang="en-ID"/>
                    </a:p>
                  </a:txBody>
                  <a:tcPr/>
                </a:tc>
                <a:tc>
                  <a:txBody>
                    <a:bodyPr/>
                    <a:lstStyle/>
                    <a:p>
                      <a:pPr algn="ctr"/>
                      <a:r>
                        <a:rPr lang="id-ID" sz="1600" b="0" dirty="0"/>
                        <a:t>TARGET CAPAIAN KINERJA</a:t>
                      </a:r>
                      <a:endParaRPr lang="en-ID" sz="1600" b="0" dirty="0"/>
                    </a:p>
                  </a:txBody>
                  <a:tcPr/>
                </a:tc>
                <a:tc>
                  <a:txBody>
                    <a:bodyPr/>
                    <a:lstStyle/>
                    <a:p>
                      <a:pPr algn="ctr"/>
                      <a:r>
                        <a:rPr lang="id-ID" sz="1600" b="0" dirty="0"/>
                        <a:t>KEBUTUHAN DANA / PAGU INDIKATIF (Rp.)</a:t>
                      </a:r>
                      <a:endParaRPr lang="en-ID" sz="1600" b="0" dirty="0"/>
                    </a:p>
                  </a:txBody>
                  <a:tcPr/>
                </a:tc>
                <a:tc>
                  <a:txBody>
                    <a:bodyPr/>
                    <a:lstStyle/>
                    <a:p>
                      <a:pPr algn="ctr"/>
                      <a:r>
                        <a:rPr lang="id-ID" sz="1600" b="0" dirty="0"/>
                        <a:t>LOKASI</a:t>
                      </a:r>
                      <a:endParaRPr lang="en-ID" sz="1600" b="0" dirty="0"/>
                    </a:p>
                  </a:txBody>
                  <a:tcPr/>
                </a:tc>
                <a:tc>
                  <a:txBody>
                    <a:bodyPr/>
                    <a:lstStyle/>
                    <a:p>
                      <a:pPr algn="ctr"/>
                      <a:r>
                        <a:rPr lang="id-ID" sz="1600" b="0" dirty="0"/>
                        <a:t>SUMBER DANA</a:t>
                      </a:r>
                      <a:endParaRPr lang="en-ID" sz="1600" b="0" dirty="0"/>
                    </a:p>
                  </a:txBody>
                  <a:tcPr/>
                </a:tc>
                <a:extLst>
                  <a:ext uri="{0D108BD9-81ED-4DB2-BD59-A6C34878D82A}">
                    <a16:rowId xmlns:a16="http://schemas.microsoft.com/office/drawing/2014/main" val="3909991329"/>
                  </a:ext>
                </a:extLst>
              </a:tr>
              <a:tr h="1287306">
                <a:tc>
                  <a:txBody>
                    <a:bodyPr/>
                    <a:lstStyle/>
                    <a:p>
                      <a:pPr algn="ctr"/>
                      <a:r>
                        <a:rPr lang="id-ID" b="1" i="0" dirty="0"/>
                        <a:t>4</a:t>
                      </a:r>
                      <a:r>
                        <a:rPr lang="id-ID" b="0" i="0" dirty="0"/>
                        <a:t>.</a:t>
                      </a:r>
                      <a:endParaRPr lang="en-ID" b="0" i="0" dirty="0"/>
                    </a:p>
                  </a:txBody>
                  <a:tcPr/>
                </a:tc>
                <a:tc>
                  <a:txBody>
                    <a:bodyPr/>
                    <a:lstStyle/>
                    <a:p>
                      <a:pPr algn="l"/>
                      <a:r>
                        <a:rPr lang="id-ID" b="1" i="0" dirty="0"/>
                        <a:t>D. Penataan Sistem Dasar Penanggulangan Bencana</a:t>
                      </a:r>
                      <a:endParaRPr lang="en-ID" b="1" i="0" dirty="0"/>
                    </a:p>
                  </a:txBody>
                  <a:tcPr/>
                </a:tc>
                <a:tc>
                  <a:txBody>
                    <a:bodyPr/>
                    <a:lstStyle/>
                    <a:p>
                      <a:pPr algn="l"/>
                      <a:r>
                        <a:rPr lang="id-ID" sz="1400" b="1" i="0" dirty="0"/>
                        <a:t>Persentase warga negara yang mendapatkan penataan sistem dasar penanggulangan bencana</a:t>
                      </a:r>
                      <a:endParaRPr lang="en-ID" sz="1400" b="1" i="0" dirty="0"/>
                    </a:p>
                  </a:txBody>
                  <a:tcPr/>
                </a:tc>
                <a:tc>
                  <a:txBody>
                    <a:bodyPr/>
                    <a:lstStyle/>
                    <a:p>
                      <a:pPr algn="ctr"/>
                      <a:r>
                        <a:rPr lang="id-ID" sz="1200" b="1" i="0" dirty="0"/>
                        <a:t>100 %</a:t>
                      </a:r>
                      <a:endParaRPr lang="en-ID" sz="1200" b="1" i="0" dirty="0"/>
                    </a:p>
                  </a:txBody>
                  <a:tcPr/>
                </a:tc>
                <a:tc>
                  <a:txBody>
                    <a:bodyPr/>
                    <a:lstStyle/>
                    <a:p>
                      <a:pPr algn="ctr"/>
                      <a:r>
                        <a:rPr lang="id-ID" sz="1200" b="1" i="1" u="none" dirty="0"/>
                        <a:t>Rp. 406.280.666,-</a:t>
                      </a:r>
                      <a:endParaRPr lang="en-ID" sz="1200" b="1" i="1" u="none" dirty="0"/>
                    </a:p>
                  </a:txBody>
                  <a:tcPr/>
                </a:tc>
                <a:tc>
                  <a:txBody>
                    <a:bodyPr/>
                    <a:lstStyle/>
                    <a:p>
                      <a:pPr algn="ctr"/>
                      <a:r>
                        <a:rPr lang="id-ID" sz="1200" b="1" i="1" u="none" dirty="0"/>
                        <a:t>BPBD</a:t>
                      </a:r>
                      <a:endParaRPr lang="en-ID" sz="1200" b="1" i="1" u="none" dirty="0"/>
                    </a:p>
                  </a:txBody>
                  <a:tcPr/>
                </a:tc>
                <a:tc>
                  <a:txBody>
                    <a:bodyPr/>
                    <a:lstStyle/>
                    <a:p>
                      <a:pPr algn="ctr"/>
                      <a:r>
                        <a:rPr lang="id-ID" sz="1200" b="1" i="1" u="none" dirty="0"/>
                        <a:t>Dana Alokasi Umum</a:t>
                      </a:r>
                      <a:endParaRPr lang="en-ID" sz="1200" b="1" i="1" u="none" dirty="0"/>
                    </a:p>
                  </a:txBody>
                  <a:tcPr/>
                </a:tc>
                <a:extLst>
                  <a:ext uri="{0D108BD9-81ED-4DB2-BD59-A6C34878D82A}">
                    <a16:rowId xmlns:a16="http://schemas.microsoft.com/office/drawing/2014/main" val="1603328086"/>
                  </a:ext>
                </a:extLst>
              </a:tr>
              <a:tr h="610996">
                <a:tc>
                  <a:txBody>
                    <a:bodyPr/>
                    <a:lstStyle/>
                    <a:p>
                      <a:pPr algn="ctr"/>
                      <a:endParaRPr lang="en-ID" b="0" i="0" dirty="0"/>
                    </a:p>
                  </a:txBody>
                  <a:tcPr/>
                </a:tc>
                <a:tc>
                  <a:txBody>
                    <a:bodyPr/>
                    <a:lstStyle/>
                    <a:p>
                      <a:pPr algn="l"/>
                      <a:r>
                        <a:rPr lang="id-ID" sz="1600" b="0" i="0" dirty="0"/>
                        <a:t>1. Pengelolaan dan Pemanfaatan Sistem Informasi Kebencanaan </a:t>
                      </a:r>
                      <a:endParaRPr lang="en-ID" sz="1600" b="0" i="0" dirty="0"/>
                    </a:p>
                  </a:txBody>
                  <a:tcPr/>
                </a:tc>
                <a:tc>
                  <a:txBody>
                    <a:bodyPr/>
                    <a:lstStyle/>
                    <a:p>
                      <a:pPr algn="l"/>
                      <a:r>
                        <a:rPr lang="id-ID" sz="1400" b="0" i="0" dirty="0"/>
                        <a:t>Jumlah data dan informasi kebencanaan</a:t>
                      </a:r>
                      <a:endParaRPr lang="en-ID" sz="1400" b="0" i="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1200" b="0" i="0" u="none" strike="noStrike" kern="1200" cap="none" spc="0" normalizeH="0" baseline="0" noProof="0" dirty="0">
                          <a:ln>
                            <a:noFill/>
                          </a:ln>
                          <a:solidFill>
                            <a:prstClr val="black"/>
                          </a:solidFill>
                          <a:effectLst/>
                          <a:uLnTx/>
                          <a:uFillTx/>
                          <a:latin typeface="Open Sans"/>
                          <a:ea typeface="+mn-ea"/>
                          <a:cs typeface="+mn-cs"/>
                        </a:rPr>
                        <a:t>1 dokumen</a:t>
                      </a:r>
                      <a:endParaRPr kumimoji="0" lang="en-ID" sz="1200" b="0" i="0" u="none" strike="noStrike" kern="1200" cap="none" spc="0" normalizeH="0" baseline="0" noProof="0" dirty="0">
                        <a:ln>
                          <a:noFill/>
                        </a:ln>
                        <a:solidFill>
                          <a:prstClr val="black"/>
                        </a:solidFill>
                        <a:effectLst/>
                        <a:uLnTx/>
                        <a:uFillTx/>
                        <a:latin typeface="Open Sans"/>
                        <a:ea typeface="+mn-ea"/>
                        <a:cs typeface="+mn-cs"/>
                      </a:endParaRPr>
                    </a:p>
                  </a:txBody>
                  <a:tcPr/>
                </a:tc>
                <a:tc>
                  <a:txBody>
                    <a:bodyPr/>
                    <a:lstStyle/>
                    <a:p>
                      <a:pPr algn="ctr"/>
                      <a:r>
                        <a:rPr lang="id-ID" sz="1200" b="0" i="1" u="none" dirty="0">
                          <a:solidFill>
                            <a:schemeClr val="tx1"/>
                          </a:solidFill>
                        </a:rPr>
                        <a:t>Rp. 38.500.000,-</a:t>
                      </a:r>
                      <a:endParaRPr lang="en-ID" sz="1200" b="0" i="1" u="none" dirty="0">
                        <a:solidFill>
                          <a:schemeClr val="tx1"/>
                        </a:solidFill>
                      </a:endParaRPr>
                    </a:p>
                  </a:txBody>
                  <a:tcPr/>
                </a:tc>
                <a:tc>
                  <a:txBody>
                    <a:bodyPr/>
                    <a:lstStyle/>
                    <a:p>
                      <a:pPr algn="ctr"/>
                      <a:r>
                        <a:rPr lang="id-ID" sz="1200" b="0" i="1" u="none" dirty="0"/>
                        <a:t>BPBD</a:t>
                      </a:r>
                      <a:endParaRPr lang="en-ID" sz="1200" b="0" i="1" u="none" dirty="0"/>
                    </a:p>
                  </a:txBody>
                  <a:tcPr/>
                </a:tc>
                <a:tc>
                  <a:txBody>
                    <a:bodyPr/>
                    <a:lstStyle/>
                    <a:p>
                      <a:pPr algn="ctr"/>
                      <a:r>
                        <a:rPr lang="id-ID" sz="1200" b="0" i="1" u="none" dirty="0"/>
                        <a:t>Dana Alokasi Umum</a:t>
                      </a:r>
                      <a:endParaRPr lang="en-ID" sz="1200" b="0" i="1" u="none" dirty="0"/>
                    </a:p>
                  </a:txBody>
                  <a:tcPr/>
                </a:tc>
                <a:extLst>
                  <a:ext uri="{0D108BD9-81ED-4DB2-BD59-A6C34878D82A}">
                    <a16:rowId xmlns:a16="http://schemas.microsoft.com/office/drawing/2014/main" val="1270342435"/>
                  </a:ext>
                </a:extLst>
              </a:tr>
              <a:tr h="610996">
                <a:tc>
                  <a:txBody>
                    <a:bodyPr/>
                    <a:lstStyle/>
                    <a:p>
                      <a:pPr algn="ctr"/>
                      <a:endParaRPr lang="en-ID" b="0" i="0" dirty="0"/>
                    </a:p>
                  </a:txBody>
                  <a:tcPr/>
                </a:tc>
                <a:tc>
                  <a:txBody>
                    <a:bodyPr/>
                    <a:lstStyle/>
                    <a:p>
                      <a:pPr algn="l"/>
                      <a:r>
                        <a:rPr lang="id-ID" sz="1600" b="0" i="0" dirty="0"/>
                        <a:t>2. Koordinasi penanganan pascabencana Kabupaten/Kota</a:t>
                      </a:r>
                      <a:endParaRPr lang="en-ID" sz="1600" b="0" i="0" dirty="0"/>
                    </a:p>
                  </a:txBody>
                  <a:tcPr/>
                </a:tc>
                <a:tc>
                  <a:txBody>
                    <a:bodyPr/>
                    <a:lstStyle/>
                    <a:p>
                      <a:pPr algn="l"/>
                      <a:r>
                        <a:rPr lang="id-ID" sz="1400" b="0" i="0" dirty="0"/>
                        <a:t>Jumlah korban yang berhasil ditemukan, ditolong dan dievakuasi per jenis kejadian bencana</a:t>
                      </a:r>
                      <a:endParaRPr lang="en-ID" sz="1400" b="0" i="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1200" b="0" i="0" u="none" strike="noStrike" kern="1200" cap="none" spc="0" normalizeH="0" baseline="0" noProof="0" dirty="0">
                          <a:ln>
                            <a:noFill/>
                          </a:ln>
                          <a:solidFill>
                            <a:prstClr val="black"/>
                          </a:solidFill>
                          <a:effectLst/>
                          <a:uLnTx/>
                          <a:uFillTx/>
                          <a:latin typeface="Open Sans"/>
                          <a:ea typeface="+mn-ea"/>
                          <a:cs typeface="+mn-cs"/>
                        </a:rPr>
                        <a:t>1 Kegiatan</a:t>
                      </a:r>
                      <a:endParaRPr kumimoji="0" lang="en-ID" sz="1200" b="0" i="0" u="none" strike="noStrike" kern="1200" cap="none" spc="0" normalizeH="0" baseline="0" noProof="0" dirty="0">
                        <a:ln>
                          <a:noFill/>
                        </a:ln>
                        <a:solidFill>
                          <a:prstClr val="black"/>
                        </a:solidFill>
                        <a:effectLst/>
                        <a:uLnTx/>
                        <a:uFillTx/>
                        <a:latin typeface="Open Sans"/>
                        <a:ea typeface="+mn-ea"/>
                        <a:cs typeface="+mn-cs"/>
                      </a:endParaRPr>
                    </a:p>
                  </a:txBody>
                  <a:tcPr/>
                </a:tc>
                <a:tc>
                  <a:txBody>
                    <a:bodyPr/>
                    <a:lstStyle/>
                    <a:p>
                      <a:pPr algn="ctr"/>
                      <a:r>
                        <a:rPr lang="id-ID" sz="1200" b="0" i="1" u="none" dirty="0"/>
                        <a:t>Rp. 406.280.666,-</a:t>
                      </a:r>
                      <a:endParaRPr lang="en-ID" sz="1200" b="0" i="1" u="none" dirty="0"/>
                    </a:p>
                  </a:txBody>
                  <a:tcPr/>
                </a:tc>
                <a:tc>
                  <a:txBody>
                    <a:bodyPr/>
                    <a:lstStyle/>
                    <a:p>
                      <a:pPr algn="ctr"/>
                      <a:r>
                        <a:rPr lang="id-ID" sz="1200" b="0" i="1" u="none" dirty="0"/>
                        <a:t>BPBD</a:t>
                      </a:r>
                      <a:endParaRPr lang="en-ID" sz="1200" b="0" i="1" u="none" dirty="0"/>
                    </a:p>
                  </a:txBody>
                  <a:tcPr/>
                </a:tc>
                <a:tc>
                  <a:txBody>
                    <a:bodyPr/>
                    <a:lstStyle/>
                    <a:p>
                      <a:pPr algn="ctr"/>
                      <a:r>
                        <a:rPr lang="id-ID" sz="1200" b="0" i="1" u="none" dirty="0"/>
                        <a:t>Dana Alokasi Umum</a:t>
                      </a:r>
                      <a:endParaRPr lang="en-ID" sz="1200" b="0" i="1" u="none" dirty="0"/>
                    </a:p>
                  </a:txBody>
                  <a:tcPr/>
                </a:tc>
                <a:extLst>
                  <a:ext uri="{0D108BD9-81ED-4DB2-BD59-A6C34878D82A}">
                    <a16:rowId xmlns:a16="http://schemas.microsoft.com/office/drawing/2014/main" val="1307789287"/>
                  </a:ext>
                </a:extLst>
              </a:tr>
            </a:tbl>
          </a:graphicData>
        </a:graphic>
      </p:graphicFrame>
      <p:sp>
        <p:nvSpPr>
          <p:cNvPr id="3" name="Title 3">
            <a:extLst>
              <a:ext uri="{FF2B5EF4-FFF2-40B4-BE49-F238E27FC236}">
                <a16:creationId xmlns:a16="http://schemas.microsoft.com/office/drawing/2014/main" id="{1D7F313E-FDF2-466C-346D-7C0CD685FA72}"/>
              </a:ext>
            </a:extLst>
          </p:cNvPr>
          <p:cNvSpPr txBox="1">
            <a:spLocks/>
          </p:cNvSpPr>
          <p:nvPr/>
        </p:nvSpPr>
        <p:spPr>
          <a:xfrm>
            <a:off x="325120" y="6248400"/>
            <a:ext cx="5648960" cy="3751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id-ID" sz="1800" dirty="0"/>
            </a:br>
            <a:endParaRPr lang="id-ID" sz="1800" dirty="0"/>
          </a:p>
        </p:txBody>
      </p:sp>
    </p:spTree>
    <p:extLst>
      <p:ext uri="{BB962C8B-B14F-4D97-AF65-F5344CB8AC3E}">
        <p14:creationId xmlns:p14="http://schemas.microsoft.com/office/powerpoint/2010/main" val="19397674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0B730-4BE0-B8FF-BB52-8E648A54EE47}"/>
              </a:ext>
            </a:extLst>
          </p:cNvPr>
          <p:cNvSpPr>
            <a:spLocks noGrp="1"/>
          </p:cNvSpPr>
          <p:nvPr>
            <p:ph type="title"/>
          </p:nvPr>
        </p:nvSpPr>
        <p:spPr>
          <a:xfrm>
            <a:off x="839788" y="223520"/>
            <a:ext cx="5550852" cy="599440"/>
          </a:xfrm>
          <a:blipFill>
            <a:blip r:embed="rId2"/>
            <a:tile tx="0" ty="0" sx="100000" sy="100000" flip="none" algn="tl"/>
          </a:blipFill>
        </p:spPr>
        <p:txBody>
          <a:bodyPr>
            <a:noAutofit/>
          </a:bodyPr>
          <a:lstStyle/>
          <a:p>
            <a:pPr marL="457200" indent="-457200">
              <a:buFont typeface="Wingdings" panose="05000000000000000000" pitchFamily="2" charset="2"/>
              <a:buChar char="Ø"/>
            </a:pPr>
            <a:r>
              <a:rPr lang="id-ID" dirty="0"/>
              <a:t>Capaian Kinerja BPBD</a:t>
            </a:r>
            <a:endParaRPr lang="en-ID" dirty="0"/>
          </a:p>
        </p:txBody>
      </p:sp>
      <p:sp>
        <p:nvSpPr>
          <p:cNvPr id="4" name="Text Placeholder 3">
            <a:extLst>
              <a:ext uri="{FF2B5EF4-FFF2-40B4-BE49-F238E27FC236}">
                <a16:creationId xmlns:a16="http://schemas.microsoft.com/office/drawing/2014/main" id="{263D8D7D-6036-60AC-5C82-749C3C82206F}"/>
              </a:ext>
            </a:extLst>
          </p:cNvPr>
          <p:cNvSpPr>
            <a:spLocks noGrp="1"/>
          </p:cNvSpPr>
          <p:nvPr>
            <p:ph type="body" sz="half" idx="2"/>
          </p:nvPr>
        </p:nvSpPr>
        <p:spPr>
          <a:xfrm>
            <a:off x="487680" y="1676400"/>
            <a:ext cx="3098801" cy="33020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endParaRPr lang="id-ID" sz="2800" b="1" dirty="0"/>
          </a:p>
          <a:p>
            <a:r>
              <a:rPr lang="id-ID" sz="2800" b="1" dirty="0"/>
              <a:t>REKAPITULASI DATA KEJADIAN BENCANA PERIODE TAHUN 2022 S.D 2024</a:t>
            </a:r>
            <a:endParaRPr lang="en-ID" sz="2800" b="1" dirty="0"/>
          </a:p>
        </p:txBody>
      </p:sp>
      <p:sp>
        <p:nvSpPr>
          <p:cNvPr id="5" name="Arrow: Notched Right 4">
            <a:extLst>
              <a:ext uri="{FF2B5EF4-FFF2-40B4-BE49-F238E27FC236}">
                <a16:creationId xmlns:a16="http://schemas.microsoft.com/office/drawing/2014/main" id="{05D25AFB-0AA7-5C5E-0030-BCA0641F839B}"/>
              </a:ext>
            </a:extLst>
          </p:cNvPr>
          <p:cNvSpPr/>
          <p:nvPr/>
        </p:nvSpPr>
        <p:spPr>
          <a:xfrm>
            <a:off x="3779520" y="2905760"/>
            <a:ext cx="1117600" cy="769112"/>
          </a:xfrm>
          <a:prstGeom prst="notch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graphicFrame>
        <p:nvGraphicFramePr>
          <p:cNvPr id="8" name="Content Placeholder 7">
            <a:extLst>
              <a:ext uri="{FF2B5EF4-FFF2-40B4-BE49-F238E27FC236}">
                <a16:creationId xmlns:a16="http://schemas.microsoft.com/office/drawing/2014/main" id="{74A3DFDE-3B15-A91F-B5E8-130D0937E0BA}"/>
              </a:ext>
            </a:extLst>
          </p:cNvPr>
          <p:cNvGraphicFramePr>
            <a:graphicFrameLocks noGrp="1"/>
          </p:cNvGraphicFramePr>
          <p:nvPr>
            <p:ph idx="1"/>
            <p:extLst>
              <p:ext uri="{D42A27DB-BD31-4B8C-83A1-F6EECF244321}">
                <p14:modId xmlns:p14="http://schemas.microsoft.com/office/powerpoint/2010/main" val="2379594635"/>
              </p:ext>
            </p:extLst>
          </p:nvPr>
        </p:nvGraphicFramePr>
        <p:xfrm>
          <a:off x="4897120" y="987425"/>
          <a:ext cx="7142480" cy="5334000"/>
        </p:xfrm>
        <a:graphic>
          <a:graphicData uri="http://schemas.openxmlformats.org/drawingml/2006/table">
            <a:tbl>
              <a:tblPr firstRow="1" bandRow="1">
                <a:tableStyleId>{5C22544A-7EE6-4342-B048-85BDC9FD1C3A}</a:tableStyleId>
              </a:tblPr>
              <a:tblGrid>
                <a:gridCol w="715350">
                  <a:extLst>
                    <a:ext uri="{9D8B030D-6E8A-4147-A177-3AD203B41FA5}">
                      <a16:colId xmlns:a16="http://schemas.microsoft.com/office/drawing/2014/main" val="50795948"/>
                    </a:ext>
                  </a:extLst>
                </a:gridCol>
                <a:gridCol w="2141642">
                  <a:extLst>
                    <a:ext uri="{9D8B030D-6E8A-4147-A177-3AD203B41FA5}">
                      <a16:colId xmlns:a16="http://schemas.microsoft.com/office/drawing/2014/main" val="2628471511"/>
                    </a:ext>
                  </a:extLst>
                </a:gridCol>
                <a:gridCol w="1428496">
                  <a:extLst>
                    <a:ext uri="{9D8B030D-6E8A-4147-A177-3AD203B41FA5}">
                      <a16:colId xmlns:a16="http://schemas.microsoft.com/office/drawing/2014/main" val="2780117443"/>
                    </a:ext>
                  </a:extLst>
                </a:gridCol>
                <a:gridCol w="1428496">
                  <a:extLst>
                    <a:ext uri="{9D8B030D-6E8A-4147-A177-3AD203B41FA5}">
                      <a16:colId xmlns:a16="http://schemas.microsoft.com/office/drawing/2014/main" val="3583100674"/>
                    </a:ext>
                  </a:extLst>
                </a:gridCol>
                <a:gridCol w="1428496">
                  <a:extLst>
                    <a:ext uri="{9D8B030D-6E8A-4147-A177-3AD203B41FA5}">
                      <a16:colId xmlns:a16="http://schemas.microsoft.com/office/drawing/2014/main" val="284800436"/>
                    </a:ext>
                  </a:extLst>
                </a:gridCol>
              </a:tblGrid>
              <a:tr h="370840">
                <a:tc>
                  <a:txBody>
                    <a:bodyPr/>
                    <a:lstStyle/>
                    <a:p>
                      <a:r>
                        <a:rPr lang="id-ID" dirty="0"/>
                        <a:t>No.</a:t>
                      </a:r>
                      <a:endParaRPr lang="en-ID" dirty="0"/>
                    </a:p>
                  </a:txBody>
                  <a:tcPr/>
                </a:tc>
                <a:tc>
                  <a:txBody>
                    <a:bodyPr/>
                    <a:lstStyle/>
                    <a:p>
                      <a:r>
                        <a:rPr lang="id-ID" dirty="0"/>
                        <a:t>Jenis Bencana</a:t>
                      </a:r>
                      <a:endParaRPr lang="en-ID" dirty="0"/>
                    </a:p>
                  </a:txBody>
                  <a:tcPr/>
                </a:tc>
                <a:tc gridSpan="3">
                  <a:txBody>
                    <a:bodyPr/>
                    <a:lstStyle/>
                    <a:p>
                      <a:r>
                        <a:rPr lang="id-ID" dirty="0"/>
                        <a:t>Jumlah jiwa yang terdampak/Tahun</a:t>
                      </a:r>
                    </a:p>
                    <a:p>
                      <a:endParaRPr lang="en-ID" dirty="0"/>
                    </a:p>
                  </a:txBody>
                  <a:tcPr/>
                </a:tc>
                <a:tc hMerge="1">
                  <a:txBody>
                    <a:bodyPr/>
                    <a:lstStyle/>
                    <a:p>
                      <a:endParaRPr lang="en-ID" dirty="0"/>
                    </a:p>
                  </a:txBody>
                  <a:tcPr/>
                </a:tc>
                <a:tc hMerge="1">
                  <a:txBody>
                    <a:bodyPr/>
                    <a:lstStyle/>
                    <a:p>
                      <a:endParaRPr lang="en-ID" dirty="0"/>
                    </a:p>
                  </a:txBody>
                  <a:tcPr/>
                </a:tc>
                <a:extLst>
                  <a:ext uri="{0D108BD9-81ED-4DB2-BD59-A6C34878D82A}">
                    <a16:rowId xmlns:a16="http://schemas.microsoft.com/office/drawing/2014/main" val="1284930883"/>
                  </a:ext>
                </a:extLst>
              </a:tr>
              <a:tr h="370840">
                <a:tc>
                  <a:txBody>
                    <a:bodyPr/>
                    <a:lstStyle/>
                    <a:p>
                      <a:endParaRPr lang="en-ID"/>
                    </a:p>
                  </a:txBody>
                  <a:tcPr/>
                </a:tc>
                <a:tc>
                  <a:txBody>
                    <a:bodyPr/>
                    <a:lstStyle/>
                    <a:p>
                      <a:endParaRPr lang="en-ID"/>
                    </a:p>
                  </a:txBody>
                  <a:tcPr/>
                </a:tc>
                <a:tc>
                  <a:txBody>
                    <a:bodyPr/>
                    <a:lstStyle/>
                    <a:p>
                      <a:pPr algn="ctr"/>
                      <a:r>
                        <a:rPr lang="id-ID" b="1" dirty="0"/>
                        <a:t>2022</a:t>
                      </a:r>
                      <a:endParaRPr lang="en-ID" b="1" dirty="0"/>
                    </a:p>
                  </a:txBody>
                  <a:tcPr/>
                </a:tc>
                <a:tc>
                  <a:txBody>
                    <a:bodyPr/>
                    <a:lstStyle/>
                    <a:p>
                      <a:pPr algn="ctr"/>
                      <a:r>
                        <a:rPr lang="id-ID" b="1" dirty="0"/>
                        <a:t>2023</a:t>
                      </a:r>
                      <a:endParaRPr lang="en-ID" b="1" dirty="0"/>
                    </a:p>
                  </a:txBody>
                  <a:tcPr/>
                </a:tc>
                <a:tc>
                  <a:txBody>
                    <a:bodyPr/>
                    <a:lstStyle/>
                    <a:p>
                      <a:pPr algn="ctr"/>
                      <a:r>
                        <a:rPr lang="id-ID" b="1" dirty="0"/>
                        <a:t>2024</a:t>
                      </a:r>
                      <a:endParaRPr lang="en-ID" b="1" dirty="0"/>
                    </a:p>
                  </a:txBody>
                  <a:tcPr/>
                </a:tc>
                <a:extLst>
                  <a:ext uri="{0D108BD9-81ED-4DB2-BD59-A6C34878D82A}">
                    <a16:rowId xmlns:a16="http://schemas.microsoft.com/office/drawing/2014/main" val="987676980"/>
                  </a:ext>
                </a:extLst>
              </a:tr>
              <a:tr h="370840">
                <a:tc>
                  <a:txBody>
                    <a:bodyPr/>
                    <a:lstStyle/>
                    <a:p>
                      <a:r>
                        <a:rPr lang="id-ID" dirty="0"/>
                        <a:t>1.</a:t>
                      </a:r>
                      <a:endParaRPr lang="en-ID" dirty="0"/>
                    </a:p>
                  </a:txBody>
                  <a:tcPr/>
                </a:tc>
                <a:tc>
                  <a:txBody>
                    <a:bodyPr/>
                    <a:lstStyle/>
                    <a:p>
                      <a:r>
                        <a:rPr lang="id-ID" dirty="0"/>
                        <a:t>Angin Kencang (cuaca ekstrim)</a:t>
                      </a:r>
                      <a:endParaRPr lang="en-ID" dirty="0"/>
                    </a:p>
                  </a:txBody>
                  <a:tcPr/>
                </a:tc>
                <a:tc>
                  <a:txBody>
                    <a:bodyPr/>
                    <a:lstStyle/>
                    <a:p>
                      <a:r>
                        <a:rPr lang="id-ID" dirty="0"/>
                        <a:t>157 jiwa</a:t>
                      </a:r>
                      <a:endParaRPr lang="en-ID" dirty="0"/>
                    </a:p>
                  </a:txBody>
                  <a:tcPr/>
                </a:tc>
                <a:tc>
                  <a:txBody>
                    <a:bodyPr/>
                    <a:lstStyle/>
                    <a:p>
                      <a:r>
                        <a:rPr lang="id-ID" dirty="0"/>
                        <a:t>212 jiwa</a:t>
                      </a:r>
                      <a:endParaRPr lang="en-ID" dirty="0"/>
                    </a:p>
                  </a:txBody>
                  <a:tcPr/>
                </a:tc>
                <a:tc>
                  <a:txBody>
                    <a:bodyPr/>
                    <a:lstStyle/>
                    <a:p>
                      <a:r>
                        <a:rPr lang="id-ID" dirty="0"/>
                        <a:t>133 jiwa</a:t>
                      </a:r>
                      <a:endParaRPr lang="en-ID" dirty="0"/>
                    </a:p>
                  </a:txBody>
                  <a:tcPr/>
                </a:tc>
                <a:extLst>
                  <a:ext uri="{0D108BD9-81ED-4DB2-BD59-A6C34878D82A}">
                    <a16:rowId xmlns:a16="http://schemas.microsoft.com/office/drawing/2014/main" val="9367757"/>
                  </a:ext>
                </a:extLst>
              </a:tr>
              <a:tr h="370840">
                <a:tc>
                  <a:txBody>
                    <a:bodyPr/>
                    <a:lstStyle/>
                    <a:p>
                      <a:r>
                        <a:rPr lang="id-ID" dirty="0"/>
                        <a:t>2.</a:t>
                      </a:r>
                      <a:endParaRPr lang="en-ID" dirty="0"/>
                    </a:p>
                  </a:txBody>
                  <a:tcPr/>
                </a:tc>
                <a:tc>
                  <a:txBody>
                    <a:bodyPr/>
                    <a:lstStyle/>
                    <a:p>
                      <a:r>
                        <a:rPr lang="id-ID" dirty="0"/>
                        <a:t>Banjir</a:t>
                      </a:r>
                      <a:endParaRPr lang="en-ID" dirty="0"/>
                    </a:p>
                  </a:txBody>
                  <a:tcPr/>
                </a:tc>
                <a:tc>
                  <a:txBody>
                    <a:bodyPr/>
                    <a:lstStyle/>
                    <a:p>
                      <a:r>
                        <a:rPr lang="id-ID" dirty="0"/>
                        <a:t>68 jiwa</a:t>
                      </a:r>
                      <a:endParaRPr lang="en-ID" dirty="0"/>
                    </a:p>
                  </a:txBody>
                  <a:tcPr/>
                </a:tc>
                <a:tc>
                  <a:txBody>
                    <a:bodyPr/>
                    <a:lstStyle/>
                    <a:p>
                      <a:r>
                        <a:rPr lang="id-ID" dirty="0"/>
                        <a:t>34 Jiwa</a:t>
                      </a:r>
                      <a:endParaRPr lang="en-ID" dirty="0"/>
                    </a:p>
                  </a:txBody>
                  <a:tcPr/>
                </a:tc>
                <a:tc>
                  <a:txBody>
                    <a:bodyPr/>
                    <a:lstStyle/>
                    <a:p>
                      <a:r>
                        <a:rPr lang="id-ID" dirty="0"/>
                        <a:t>15 Jiwa</a:t>
                      </a:r>
                      <a:endParaRPr lang="en-ID" dirty="0"/>
                    </a:p>
                  </a:txBody>
                  <a:tcPr/>
                </a:tc>
                <a:extLst>
                  <a:ext uri="{0D108BD9-81ED-4DB2-BD59-A6C34878D82A}">
                    <a16:rowId xmlns:a16="http://schemas.microsoft.com/office/drawing/2014/main" val="4290272399"/>
                  </a:ext>
                </a:extLst>
              </a:tr>
              <a:tr h="370840">
                <a:tc>
                  <a:txBody>
                    <a:bodyPr/>
                    <a:lstStyle/>
                    <a:p>
                      <a:r>
                        <a:rPr lang="id-ID" dirty="0"/>
                        <a:t>3.</a:t>
                      </a:r>
                      <a:endParaRPr lang="en-ID" dirty="0"/>
                    </a:p>
                  </a:txBody>
                  <a:tcPr/>
                </a:tc>
                <a:tc>
                  <a:txBody>
                    <a:bodyPr/>
                    <a:lstStyle/>
                    <a:p>
                      <a:r>
                        <a:rPr lang="id-ID" dirty="0"/>
                        <a:t>Kebakaran</a:t>
                      </a:r>
                      <a:endParaRPr lang="en-ID" dirty="0"/>
                    </a:p>
                  </a:txBody>
                  <a:tcPr/>
                </a:tc>
                <a:tc>
                  <a:txBody>
                    <a:bodyPr/>
                    <a:lstStyle/>
                    <a:p>
                      <a:r>
                        <a:rPr lang="id-ID" dirty="0"/>
                        <a:t>44 jiwa</a:t>
                      </a:r>
                      <a:endParaRPr lang="en-ID" dirty="0"/>
                    </a:p>
                  </a:txBody>
                  <a:tcPr/>
                </a:tc>
                <a:tc>
                  <a:txBody>
                    <a:bodyPr/>
                    <a:lstStyle/>
                    <a:p>
                      <a:r>
                        <a:rPr lang="id-ID" dirty="0"/>
                        <a:t>43 Jiwa</a:t>
                      </a:r>
                      <a:endParaRPr lang="en-ID" dirty="0"/>
                    </a:p>
                  </a:txBody>
                  <a:tcPr/>
                </a:tc>
                <a:tc>
                  <a:txBody>
                    <a:bodyPr/>
                    <a:lstStyle/>
                    <a:p>
                      <a:r>
                        <a:rPr lang="id-ID" dirty="0"/>
                        <a:t>52 Jiwa</a:t>
                      </a:r>
                      <a:endParaRPr lang="en-ID" dirty="0"/>
                    </a:p>
                  </a:txBody>
                  <a:tcPr/>
                </a:tc>
                <a:extLst>
                  <a:ext uri="{0D108BD9-81ED-4DB2-BD59-A6C34878D82A}">
                    <a16:rowId xmlns:a16="http://schemas.microsoft.com/office/drawing/2014/main" val="1074218355"/>
                  </a:ext>
                </a:extLst>
              </a:tr>
              <a:tr h="370840">
                <a:tc>
                  <a:txBody>
                    <a:bodyPr/>
                    <a:lstStyle/>
                    <a:p>
                      <a:r>
                        <a:rPr lang="id-ID" dirty="0"/>
                        <a:t>4.</a:t>
                      </a:r>
                      <a:endParaRPr lang="en-ID" dirty="0"/>
                    </a:p>
                  </a:txBody>
                  <a:tcPr/>
                </a:tc>
                <a:tc>
                  <a:txBody>
                    <a:bodyPr/>
                    <a:lstStyle/>
                    <a:p>
                      <a:r>
                        <a:rPr lang="id-ID" dirty="0"/>
                        <a:t>Tanah Longsor</a:t>
                      </a:r>
                      <a:endParaRPr lang="en-ID" dirty="0"/>
                    </a:p>
                  </a:txBody>
                  <a:tcPr/>
                </a:tc>
                <a:tc>
                  <a:txBody>
                    <a:bodyPr/>
                    <a:lstStyle/>
                    <a:p>
                      <a:r>
                        <a:rPr lang="id-ID" dirty="0"/>
                        <a:t>2 jiwa</a:t>
                      </a:r>
                      <a:endParaRPr lang="en-ID" dirty="0"/>
                    </a:p>
                  </a:txBody>
                  <a:tcPr/>
                </a:tc>
                <a:tc>
                  <a:txBody>
                    <a:bodyPr/>
                    <a:lstStyle/>
                    <a:p>
                      <a:r>
                        <a:rPr lang="id-ID" dirty="0"/>
                        <a:t>-</a:t>
                      </a:r>
                      <a:endParaRPr lang="en-ID" dirty="0"/>
                    </a:p>
                  </a:txBody>
                  <a:tcPr/>
                </a:tc>
                <a:tc>
                  <a:txBody>
                    <a:bodyPr/>
                    <a:lstStyle/>
                    <a:p>
                      <a:r>
                        <a:rPr lang="id-ID" dirty="0"/>
                        <a:t>-</a:t>
                      </a:r>
                      <a:endParaRPr lang="en-ID" dirty="0"/>
                    </a:p>
                  </a:txBody>
                  <a:tcPr/>
                </a:tc>
                <a:extLst>
                  <a:ext uri="{0D108BD9-81ED-4DB2-BD59-A6C34878D82A}">
                    <a16:rowId xmlns:a16="http://schemas.microsoft.com/office/drawing/2014/main" val="2686394175"/>
                  </a:ext>
                </a:extLst>
              </a:tr>
              <a:tr h="370840">
                <a:tc>
                  <a:txBody>
                    <a:bodyPr/>
                    <a:lstStyle/>
                    <a:p>
                      <a:r>
                        <a:rPr lang="id-ID" dirty="0"/>
                        <a:t>5.</a:t>
                      </a:r>
                      <a:endParaRPr lang="en-ID" dirty="0"/>
                    </a:p>
                  </a:txBody>
                  <a:tcPr/>
                </a:tc>
                <a:tc>
                  <a:txBody>
                    <a:bodyPr/>
                    <a:lstStyle/>
                    <a:p>
                      <a:r>
                        <a:rPr lang="id-ID" dirty="0"/>
                        <a:t>Kekeringan</a:t>
                      </a:r>
                      <a:endParaRPr lang="en-ID" dirty="0"/>
                    </a:p>
                  </a:txBody>
                  <a:tcPr/>
                </a:tc>
                <a:tc>
                  <a:txBody>
                    <a:bodyPr/>
                    <a:lstStyle/>
                    <a:p>
                      <a:r>
                        <a:rPr lang="id-ID" dirty="0"/>
                        <a:t>-</a:t>
                      </a:r>
                      <a:endParaRPr lang="en-ID" dirty="0"/>
                    </a:p>
                  </a:txBody>
                  <a:tcPr/>
                </a:tc>
                <a:tc>
                  <a:txBody>
                    <a:bodyPr/>
                    <a:lstStyle/>
                    <a:p>
                      <a:r>
                        <a:rPr lang="id-ID" dirty="0"/>
                        <a:t>-</a:t>
                      </a:r>
                      <a:endParaRPr lang="en-ID" dirty="0"/>
                    </a:p>
                  </a:txBody>
                  <a:tcPr/>
                </a:tc>
                <a:tc>
                  <a:txBody>
                    <a:bodyPr/>
                    <a:lstStyle/>
                    <a:p>
                      <a:r>
                        <a:rPr lang="id-ID" dirty="0"/>
                        <a:t>806 jiwa</a:t>
                      </a:r>
                      <a:endParaRPr lang="en-ID" dirty="0"/>
                    </a:p>
                  </a:txBody>
                  <a:tcPr/>
                </a:tc>
                <a:extLst>
                  <a:ext uri="{0D108BD9-81ED-4DB2-BD59-A6C34878D82A}">
                    <a16:rowId xmlns:a16="http://schemas.microsoft.com/office/drawing/2014/main" val="3152236234"/>
                  </a:ext>
                </a:extLst>
              </a:tr>
              <a:tr h="370840">
                <a:tc>
                  <a:txBody>
                    <a:bodyPr/>
                    <a:lstStyle/>
                    <a:p>
                      <a:r>
                        <a:rPr lang="id-ID" dirty="0"/>
                        <a:t>6.</a:t>
                      </a:r>
                      <a:endParaRPr lang="en-ID" dirty="0"/>
                    </a:p>
                  </a:txBody>
                  <a:tcPr/>
                </a:tc>
                <a:tc>
                  <a:txBody>
                    <a:bodyPr/>
                    <a:lstStyle/>
                    <a:p>
                      <a:r>
                        <a:rPr lang="id-ID" dirty="0"/>
                        <a:t>Laka Laut</a:t>
                      </a:r>
                      <a:endParaRPr lang="en-ID" dirty="0"/>
                    </a:p>
                  </a:txBody>
                  <a:tcPr/>
                </a:tc>
                <a:tc>
                  <a:txBody>
                    <a:bodyPr/>
                    <a:lstStyle/>
                    <a:p>
                      <a:r>
                        <a:rPr lang="id-ID" dirty="0"/>
                        <a:t>23 jiwa</a:t>
                      </a:r>
                      <a:endParaRPr lang="en-ID" dirty="0"/>
                    </a:p>
                  </a:txBody>
                  <a:tcPr/>
                </a:tc>
                <a:tc>
                  <a:txBody>
                    <a:bodyPr/>
                    <a:lstStyle/>
                    <a:p>
                      <a:r>
                        <a:rPr lang="id-ID" dirty="0"/>
                        <a:t>27 jiwa (2 orng meninggal)</a:t>
                      </a:r>
                      <a:endParaRPr lang="en-ID" dirty="0"/>
                    </a:p>
                  </a:txBody>
                  <a:tcPr/>
                </a:tc>
                <a:tc>
                  <a:txBody>
                    <a:bodyPr/>
                    <a:lstStyle/>
                    <a:p>
                      <a:r>
                        <a:rPr lang="id-ID" dirty="0"/>
                        <a:t>61 jiwa</a:t>
                      </a:r>
                      <a:endParaRPr lang="en-ID" dirty="0"/>
                    </a:p>
                  </a:txBody>
                  <a:tcPr/>
                </a:tc>
                <a:extLst>
                  <a:ext uri="{0D108BD9-81ED-4DB2-BD59-A6C34878D82A}">
                    <a16:rowId xmlns:a16="http://schemas.microsoft.com/office/drawing/2014/main" val="236828410"/>
                  </a:ext>
                </a:extLst>
              </a:tr>
              <a:tr h="370840">
                <a:tc>
                  <a:txBody>
                    <a:bodyPr/>
                    <a:lstStyle/>
                    <a:p>
                      <a:r>
                        <a:rPr lang="id-ID" dirty="0"/>
                        <a:t>7.</a:t>
                      </a:r>
                      <a:endParaRPr lang="en-ID" dirty="0"/>
                    </a:p>
                  </a:txBody>
                  <a:tcPr/>
                </a:tc>
                <a:tc>
                  <a:txBody>
                    <a:bodyPr/>
                    <a:lstStyle/>
                    <a:p>
                      <a:r>
                        <a:rPr lang="id-ID" dirty="0"/>
                        <a:t>Lainnya (orang hilang, tersambar petir)</a:t>
                      </a:r>
                      <a:endParaRPr lang="en-ID" dirty="0"/>
                    </a:p>
                  </a:txBody>
                  <a:tcPr/>
                </a:tc>
                <a:tc>
                  <a:txBody>
                    <a:bodyPr/>
                    <a:lstStyle/>
                    <a:p>
                      <a:r>
                        <a:rPr lang="id-ID" dirty="0"/>
                        <a:t>1 orang</a:t>
                      </a:r>
                      <a:endParaRPr lang="en-ID" dirty="0"/>
                    </a:p>
                  </a:txBody>
                  <a:tcPr/>
                </a:tc>
                <a:tc>
                  <a:txBody>
                    <a:bodyPr/>
                    <a:lstStyle/>
                    <a:p>
                      <a:r>
                        <a:rPr lang="id-ID" dirty="0"/>
                        <a:t>-</a:t>
                      </a:r>
                      <a:endParaRPr lang="en-ID" dirty="0"/>
                    </a:p>
                  </a:txBody>
                  <a:tcPr/>
                </a:tc>
                <a:tc>
                  <a:txBody>
                    <a:bodyPr/>
                    <a:lstStyle/>
                    <a:p>
                      <a:r>
                        <a:rPr lang="id-ID" dirty="0"/>
                        <a:t>13 orang</a:t>
                      </a:r>
                      <a:endParaRPr lang="en-ID" dirty="0"/>
                    </a:p>
                  </a:txBody>
                  <a:tcPr/>
                </a:tc>
                <a:extLst>
                  <a:ext uri="{0D108BD9-81ED-4DB2-BD59-A6C34878D82A}">
                    <a16:rowId xmlns:a16="http://schemas.microsoft.com/office/drawing/2014/main" val="2688525622"/>
                  </a:ext>
                </a:extLst>
              </a:tr>
              <a:tr h="370840">
                <a:tc>
                  <a:txBody>
                    <a:bodyPr/>
                    <a:lstStyle/>
                    <a:p>
                      <a:endParaRPr lang="en-ID"/>
                    </a:p>
                  </a:txBody>
                  <a:tcPr/>
                </a:tc>
                <a:tc>
                  <a:txBody>
                    <a:bodyPr/>
                    <a:lstStyle/>
                    <a:p>
                      <a:pPr algn="ctr"/>
                      <a:r>
                        <a:rPr lang="id-ID" b="1" dirty="0"/>
                        <a:t>TOTAL</a:t>
                      </a:r>
                      <a:endParaRPr lang="en-ID" b="1" dirty="0"/>
                    </a:p>
                  </a:txBody>
                  <a:tcPr/>
                </a:tc>
                <a:tc>
                  <a:txBody>
                    <a:bodyPr/>
                    <a:lstStyle/>
                    <a:p>
                      <a:r>
                        <a:rPr lang="id-ID" dirty="0"/>
                        <a:t>295 jiwa</a:t>
                      </a:r>
                      <a:endParaRPr lang="en-ID" dirty="0"/>
                    </a:p>
                  </a:txBody>
                  <a:tcPr/>
                </a:tc>
                <a:tc>
                  <a:txBody>
                    <a:bodyPr/>
                    <a:lstStyle/>
                    <a:p>
                      <a:r>
                        <a:rPr lang="id-ID" dirty="0"/>
                        <a:t>316 jiwa</a:t>
                      </a:r>
                      <a:endParaRPr lang="en-ID" dirty="0"/>
                    </a:p>
                  </a:txBody>
                  <a:tcPr/>
                </a:tc>
                <a:tc>
                  <a:txBody>
                    <a:bodyPr/>
                    <a:lstStyle/>
                    <a:p>
                      <a:r>
                        <a:rPr lang="id-ID"/>
                        <a:t>1.080 </a:t>
                      </a:r>
                      <a:r>
                        <a:rPr lang="id-ID" dirty="0"/>
                        <a:t>Jiwa</a:t>
                      </a:r>
                      <a:endParaRPr lang="en-ID" dirty="0"/>
                    </a:p>
                  </a:txBody>
                  <a:tcPr/>
                </a:tc>
                <a:extLst>
                  <a:ext uri="{0D108BD9-81ED-4DB2-BD59-A6C34878D82A}">
                    <a16:rowId xmlns:a16="http://schemas.microsoft.com/office/drawing/2014/main" val="1228990675"/>
                  </a:ext>
                </a:extLst>
              </a:tr>
            </a:tbl>
          </a:graphicData>
        </a:graphic>
      </p:graphicFrame>
      <p:sp>
        <p:nvSpPr>
          <p:cNvPr id="9" name="Title 3">
            <a:extLst>
              <a:ext uri="{FF2B5EF4-FFF2-40B4-BE49-F238E27FC236}">
                <a16:creationId xmlns:a16="http://schemas.microsoft.com/office/drawing/2014/main" id="{6DD2DBA3-A2C8-086F-BF7F-86AB57AD0D02}"/>
              </a:ext>
            </a:extLst>
          </p:cNvPr>
          <p:cNvSpPr txBox="1">
            <a:spLocks/>
          </p:cNvSpPr>
          <p:nvPr/>
        </p:nvSpPr>
        <p:spPr>
          <a:xfrm>
            <a:off x="325120" y="6217160"/>
            <a:ext cx="4572000" cy="4173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id-ID" sz="1800" dirty="0"/>
            </a:br>
            <a:endParaRPr lang="id-ID" sz="1800" dirty="0"/>
          </a:p>
        </p:txBody>
      </p:sp>
    </p:spTree>
    <p:extLst>
      <p:ext uri="{BB962C8B-B14F-4D97-AF65-F5344CB8AC3E}">
        <p14:creationId xmlns:p14="http://schemas.microsoft.com/office/powerpoint/2010/main" val="203914268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30097-F4CA-2B2B-22E2-927284D36B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E23ADD-C622-B949-1BD1-A2EEB6D9D1C7}"/>
              </a:ext>
            </a:extLst>
          </p:cNvPr>
          <p:cNvSpPr>
            <a:spLocks noGrp="1"/>
          </p:cNvSpPr>
          <p:nvPr>
            <p:ph type="title"/>
          </p:nvPr>
        </p:nvSpPr>
        <p:spPr>
          <a:xfrm>
            <a:off x="839788" y="223520"/>
            <a:ext cx="5550852" cy="599440"/>
          </a:xfrm>
          <a:blipFill>
            <a:blip r:embed="rId2"/>
            <a:tile tx="0" ty="0" sx="100000" sy="100000" flip="none" algn="tl"/>
          </a:blipFill>
        </p:spPr>
        <p:txBody>
          <a:bodyPr>
            <a:noAutofit/>
          </a:bodyPr>
          <a:lstStyle/>
          <a:p>
            <a:pPr marL="457200" indent="-457200">
              <a:buFont typeface="Wingdings" panose="05000000000000000000" pitchFamily="2" charset="2"/>
              <a:buChar char="Ø"/>
            </a:pPr>
            <a:r>
              <a:rPr lang="id-ID" dirty="0"/>
              <a:t>Capaian Kinerja BPBD</a:t>
            </a:r>
            <a:endParaRPr lang="en-ID" dirty="0"/>
          </a:p>
        </p:txBody>
      </p:sp>
      <p:sp>
        <p:nvSpPr>
          <p:cNvPr id="4" name="Text Placeholder 3">
            <a:extLst>
              <a:ext uri="{FF2B5EF4-FFF2-40B4-BE49-F238E27FC236}">
                <a16:creationId xmlns:a16="http://schemas.microsoft.com/office/drawing/2014/main" id="{B8FACBD5-2FDE-CFB7-D1D1-0D01EDD6650A}"/>
              </a:ext>
            </a:extLst>
          </p:cNvPr>
          <p:cNvSpPr>
            <a:spLocks noGrp="1"/>
          </p:cNvSpPr>
          <p:nvPr>
            <p:ph type="body" sz="half" idx="2"/>
          </p:nvPr>
        </p:nvSpPr>
        <p:spPr>
          <a:xfrm>
            <a:off x="193040" y="1381760"/>
            <a:ext cx="1930400" cy="369824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lnSpcReduction="10000"/>
          </a:bodyPr>
          <a:lstStyle/>
          <a:p>
            <a:endParaRPr lang="id-ID" sz="2000" b="1" dirty="0"/>
          </a:p>
          <a:p>
            <a:r>
              <a:rPr lang="id-ID" sz="1800" b="1" dirty="0"/>
              <a:t>REKAPITULASI DATA KAWASAN YANG DITINGKATKAN KAPASITASNYA DALAM PELAYANAN INFORMASI RAWAN BENCANA </a:t>
            </a:r>
          </a:p>
          <a:p>
            <a:r>
              <a:rPr lang="id-ID" sz="1800" b="1" dirty="0"/>
              <a:t>PERIODE TAHUN 2022 S.D 2024</a:t>
            </a:r>
            <a:endParaRPr lang="en-ID" sz="1800" b="1" dirty="0"/>
          </a:p>
        </p:txBody>
      </p:sp>
      <p:sp>
        <p:nvSpPr>
          <p:cNvPr id="5" name="Arrow: Notched Right 4">
            <a:extLst>
              <a:ext uri="{FF2B5EF4-FFF2-40B4-BE49-F238E27FC236}">
                <a16:creationId xmlns:a16="http://schemas.microsoft.com/office/drawing/2014/main" id="{44B22891-AC8C-F315-4DA0-A0FB49CA1676}"/>
              </a:ext>
            </a:extLst>
          </p:cNvPr>
          <p:cNvSpPr/>
          <p:nvPr/>
        </p:nvSpPr>
        <p:spPr>
          <a:xfrm>
            <a:off x="2050574" y="2868422"/>
            <a:ext cx="1117600" cy="724916"/>
          </a:xfrm>
          <a:prstGeom prst="notch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graphicFrame>
        <p:nvGraphicFramePr>
          <p:cNvPr id="8" name="Content Placeholder 7">
            <a:extLst>
              <a:ext uri="{FF2B5EF4-FFF2-40B4-BE49-F238E27FC236}">
                <a16:creationId xmlns:a16="http://schemas.microsoft.com/office/drawing/2014/main" id="{524FC529-D0D4-D15B-81F6-7D3411409070}"/>
              </a:ext>
            </a:extLst>
          </p:cNvPr>
          <p:cNvGraphicFramePr>
            <a:graphicFrameLocks noGrp="1"/>
          </p:cNvGraphicFramePr>
          <p:nvPr>
            <p:ph idx="1"/>
            <p:extLst>
              <p:ext uri="{D42A27DB-BD31-4B8C-83A1-F6EECF244321}">
                <p14:modId xmlns:p14="http://schemas.microsoft.com/office/powerpoint/2010/main" val="1994338482"/>
              </p:ext>
            </p:extLst>
          </p:nvPr>
        </p:nvGraphicFramePr>
        <p:xfrm>
          <a:off x="3251200" y="987425"/>
          <a:ext cx="8554721" cy="4592320"/>
        </p:xfrm>
        <a:graphic>
          <a:graphicData uri="http://schemas.openxmlformats.org/drawingml/2006/table">
            <a:tbl>
              <a:tblPr firstRow="1" bandRow="1">
                <a:tableStyleId>{5C22544A-7EE6-4342-B048-85BDC9FD1C3A}</a:tableStyleId>
              </a:tblPr>
              <a:tblGrid>
                <a:gridCol w="627179">
                  <a:extLst>
                    <a:ext uri="{9D8B030D-6E8A-4147-A177-3AD203B41FA5}">
                      <a16:colId xmlns:a16="http://schemas.microsoft.com/office/drawing/2014/main" val="1291003533"/>
                    </a:ext>
                  </a:extLst>
                </a:gridCol>
                <a:gridCol w="2262667">
                  <a:extLst>
                    <a:ext uri="{9D8B030D-6E8A-4147-A177-3AD203B41FA5}">
                      <a16:colId xmlns:a16="http://schemas.microsoft.com/office/drawing/2014/main" val="2956502505"/>
                    </a:ext>
                  </a:extLst>
                </a:gridCol>
                <a:gridCol w="1410824">
                  <a:extLst>
                    <a:ext uri="{9D8B030D-6E8A-4147-A177-3AD203B41FA5}">
                      <a16:colId xmlns:a16="http://schemas.microsoft.com/office/drawing/2014/main" val="3018587724"/>
                    </a:ext>
                  </a:extLst>
                </a:gridCol>
                <a:gridCol w="2179473">
                  <a:extLst>
                    <a:ext uri="{9D8B030D-6E8A-4147-A177-3AD203B41FA5}">
                      <a16:colId xmlns:a16="http://schemas.microsoft.com/office/drawing/2014/main" val="2601488197"/>
                    </a:ext>
                  </a:extLst>
                </a:gridCol>
                <a:gridCol w="2074578">
                  <a:extLst>
                    <a:ext uri="{9D8B030D-6E8A-4147-A177-3AD203B41FA5}">
                      <a16:colId xmlns:a16="http://schemas.microsoft.com/office/drawing/2014/main" val="4202188428"/>
                    </a:ext>
                  </a:extLst>
                </a:gridCol>
              </a:tblGrid>
              <a:tr h="0">
                <a:tc>
                  <a:txBody>
                    <a:bodyPr/>
                    <a:lstStyle/>
                    <a:p>
                      <a:r>
                        <a:rPr lang="id-ID" sz="1700" dirty="0"/>
                        <a:t>No</a:t>
                      </a:r>
                      <a:endParaRPr lang="en-ID" sz="1700" dirty="0"/>
                    </a:p>
                  </a:txBody>
                  <a:tcPr/>
                </a:tc>
                <a:tc>
                  <a:txBody>
                    <a:bodyPr/>
                    <a:lstStyle/>
                    <a:p>
                      <a:r>
                        <a:rPr lang="id-ID" sz="1700" dirty="0"/>
                        <a:t>Pelayanan Informasi Rawan Bencana</a:t>
                      </a:r>
                    </a:p>
                  </a:txBody>
                  <a:tcPr/>
                </a:tc>
                <a:tc gridSpan="3">
                  <a:txBody>
                    <a:bodyPr/>
                    <a:lstStyle/>
                    <a:p>
                      <a:pPr algn="ctr"/>
                      <a:endParaRPr lang="id-ID" sz="1700" dirty="0"/>
                    </a:p>
                    <a:p>
                      <a:pPr algn="ctr"/>
                      <a:r>
                        <a:rPr lang="id-ID" sz="1700" dirty="0"/>
                        <a:t>Kecamatan/Desa/Tahun</a:t>
                      </a:r>
                      <a:endParaRPr lang="en-ID" sz="1700" dirty="0"/>
                    </a:p>
                  </a:txBody>
                  <a:tcPr/>
                </a:tc>
                <a:tc hMerge="1">
                  <a:txBody>
                    <a:bodyPr/>
                    <a:lstStyle/>
                    <a:p>
                      <a:endParaRPr lang="en-ID" dirty="0"/>
                    </a:p>
                  </a:txBody>
                  <a:tcPr/>
                </a:tc>
                <a:tc hMerge="1">
                  <a:txBody>
                    <a:bodyPr/>
                    <a:lstStyle/>
                    <a:p>
                      <a:endParaRPr lang="en-ID" dirty="0"/>
                    </a:p>
                  </a:txBody>
                  <a:tcPr/>
                </a:tc>
                <a:extLst>
                  <a:ext uri="{0D108BD9-81ED-4DB2-BD59-A6C34878D82A}">
                    <a16:rowId xmlns:a16="http://schemas.microsoft.com/office/drawing/2014/main" val="106517612"/>
                  </a:ext>
                </a:extLst>
              </a:tr>
              <a:tr h="370840">
                <a:tc>
                  <a:txBody>
                    <a:bodyPr/>
                    <a:lstStyle/>
                    <a:p>
                      <a:endParaRPr lang="en-ID" dirty="0"/>
                    </a:p>
                  </a:txBody>
                  <a:tcPr/>
                </a:tc>
                <a:tc>
                  <a:txBody>
                    <a:bodyPr/>
                    <a:lstStyle/>
                    <a:p>
                      <a:endParaRPr lang="en-ID"/>
                    </a:p>
                  </a:txBody>
                  <a:tcPr/>
                </a:tc>
                <a:tc>
                  <a:txBody>
                    <a:bodyPr/>
                    <a:lstStyle/>
                    <a:p>
                      <a:pPr algn="ctr"/>
                      <a:r>
                        <a:rPr lang="id-ID" b="1" dirty="0"/>
                        <a:t>2022</a:t>
                      </a:r>
                      <a:endParaRPr lang="en-ID" b="1" dirty="0"/>
                    </a:p>
                  </a:txBody>
                  <a:tcPr/>
                </a:tc>
                <a:tc>
                  <a:txBody>
                    <a:bodyPr/>
                    <a:lstStyle/>
                    <a:p>
                      <a:pPr algn="ctr"/>
                      <a:r>
                        <a:rPr lang="id-ID" b="1" dirty="0"/>
                        <a:t>2023</a:t>
                      </a:r>
                      <a:endParaRPr lang="en-ID" b="1" dirty="0"/>
                    </a:p>
                  </a:txBody>
                  <a:tcPr/>
                </a:tc>
                <a:tc>
                  <a:txBody>
                    <a:bodyPr/>
                    <a:lstStyle/>
                    <a:p>
                      <a:pPr algn="ctr"/>
                      <a:r>
                        <a:rPr lang="id-ID" b="1" dirty="0"/>
                        <a:t>2024</a:t>
                      </a:r>
                      <a:endParaRPr lang="en-ID" b="1" dirty="0"/>
                    </a:p>
                  </a:txBody>
                  <a:tcPr/>
                </a:tc>
                <a:extLst>
                  <a:ext uri="{0D108BD9-81ED-4DB2-BD59-A6C34878D82A}">
                    <a16:rowId xmlns:a16="http://schemas.microsoft.com/office/drawing/2014/main" val="4167701144"/>
                  </a:ext>
                </a:extLst>
              </a:tr>
              <a:tr h="370840">
                <a:tc>
                  <a:txBody>
                    <a:bodyPr/>
                    <a:lstStyle/>
                    <a:p>
                      <a:r>
                        <a:rPr lang="id-ID" sz="1600" dirty="0"/>
                        <a:t>1.</a:t>
                      </a:r>
                      <a:endParaRPr lang="en-ID" sz="1600" dirty="0"/>
                    </a:p>
                  </a:txBody>
                  <a:tcPr/>
                </a:tc>
                <a:tc>
                  <a:txBody>
                    <a:bodyPr/>
                    <a:lstStyle/>
                    <a:p>
                      <a:r>
                        <a:rPr lang="id-ID" sz="1600" dirty="0"/>
                        <a:t>Penyusunan Dokumen Kajian Risiko Bencana Kab.Kep.Selayar Periode 2023-2028</a:t>
                      </a:r>
                      <a:endParaRPr lang="en-ID" sz="1600" dirty="0"/>
                    </a:p>
                  </a:txBody>
                  <a:tcPr/>
                </a:tc>
                <a:tc>
                  <a:txBody>
                    <a:bodyPr/>
                    <a:lstStyle/>
                    <a:p>
                      <a:pPr algn="ctr"/>
                      <a:r>
                        <a:rPr lang="id-ID" sz="1600" dirty="0"/>
                        <a:t>-</a:t>
                      </a:r>
                      <a:endParaRPr lang="en-ID" sz="1600" dirty="0"/>
                    </a:p>
                  </a:txBody>
                  <a:tcPr/>
                </a:tc>
                <a:tc>
                  <a:txBody>
                    <a:bodyPr/>
                    <a:lstStyle/>
                    <a:p>
                      <a:pPr marL="0" indent="0">
                        <a:buFont typeface="Wingdings" panose="05000000000000000000" pitchFamily="2" charset="2"/>
                        <a:buNone/>
                      </a:pPr>
                      <a:r>
                        <a:rPr lang="id-ID" sz="1600" dirty="0"/>
                        <a:t>Tersusunnya Dokumen Kajian Risiko Bencana (KRB)</a:t>
                      </a:r>
                      <a:endParaRPr lang="en-ID" sz="1600" dirty="0"/>
                    </a:p>
                  </a:txBody>
                  <a:tcPr/>
                </a:tc>
                <a:tc>
                  <a:txBody>
                    <a:bodyPr/>
                    <a:lstStyle/>
                    <a:p>
                      <a:pPr marL="0" indent="0" algn="ctr">
                        <a:buFont typeface="Wingdings" panose="05000000000000000000" pitchFamily="2" charset="2"/>
                        <a:buNone/>
                      </a:pPr>
                      <a:r>
                        <a:rPr lang="id-ID" sz="1600" dirty="0"/>
                        <a:t>-</a:t>
                      </a:r>
                      <a:endParaRPr lang="en-ID" sz="1600" dirty="0"/>
                    </a:p>
                  </a:txBody>
                  <a:tcPr/>
                </a:tc>
                <a:extLst>
                  <a:ext uri="{0D108BD9-81ED-4DB2-BD59-A6C34878D82A}">
                    <a16:rowId xmlns:a16="http://schemas.microsoft.com/office/drawing/2014/main" val="3513453595"/>
                  </a:ext>
                </a:extLst>
              </a:tr>
              <a:tr h="370840">
                <a:tc>
                  <a:txBody>
                    <a:bodyPr/>
                    <a:lstStyle/>
                    <a:p>
                      <a:r>
                        <a:rPr lang="id-ID" sz="1600" dirty="0"/>
                        <a:t>2.</a:t>
                      </a:r>
                      <a:endParaRPr lang="en-ID" sz="1600" dirty="0"/>
                    </a:p>
                  </a:txBody>
                  <a:tcPr/>
                </a:tc>
                <a:tc>
                  <a:txBody>
                    <a:bodyPr/>
                    <a:lstStyle/>
                    <a:p>
                      <a:r>
                        <a:rPr lang="id-ID" sz="1600" dirty="0"/>
                        <a:t>Sosialisasi, Komunikasi, Informasi dan Edukasi daerah Rawan Bencana (Tatap Muka)</a:t>
                      </a:r>
                      <a:endParaRPr lang="en-ID" sz="1600" dirty="0"/>
                    </a:p>
                  </a:txBody>
                  <a:tcPr/>
                </a:tc>
                <a:tc>
                  <a:txBody>
                    <a:bodyPr/>
                    <a:lstStyle/>
                    <a:p>
                      <a:pPr algn="ctr"/>
                      <a:r>
                        <a:rPr lang="id-ID" sz="1600" dirty="0"/>
                        <a:t>-</a:t>
                      </a:r>
                      <a:endParaRPr lang="en-ID" sz="1600" dirty="0"/>
                    </a:p>
                  </a:txBody>
                  <a:tcPr/>
                </a:tc>
                <a:tc>
                  <a:txBody>
                    <a:bodyPr/>
                    <a:lstStyle/>
                    <a:p>
                      <a:pPr algn="ctr"/>
                      <a:r>
                        <a:rPr lang="id-ID" sz="1600" dirty="0"/>
                        <a:t>-</a:t>
                      </a:r>
                      <a:endParaRPr lang="en-ID" sz="1600" dirty="0"/>
                    </a:p>
                  </a:txBody>
                  <a:tcPr/>
                </a:tc>
                <a:tc>
                  <a:txBody>
                    <a:bodyPr/>
                    <a:lstStyle/>
                    <a:p>
                      <a:pPr marL="285750" indent="-285750">
                        <a:buFont typeface="Wingdings" panose="05000000000000000000" pitchFamily="2" charset="2"/>
                        <a:buChar char="ü"/>
                      </a:pPr>
                      <a:r>
                        <a:rPr lang="id-ID" sz="1600" dirty="0"/>
                        <a:t>Kec. Bontoharu</a:t>
                      </a:r>
                    </a:p>
                    <a:p>
                      <a:pPr marL="285750" indent="-285750">
                        <a:buFont typeface="Wingdings" panose="05000000000000000000" pitchFamily="2" charset="2"/>
                        <a:buChar char="ü"/>
                      </a:pPr>
                      <a:r>
                        <a:rPr lang="id-ID" sz="1600" dirty="0"/>
                        <a:t>Kec. Bontosikuyu</a:t>
                      </a:r>
                    </a:p>
                    <a:p>
                      <a:pPr marL="285750" indent="-285750">
                        <a:buFont typeface="Wingdings" panose="05000000000000000000" pitchFamily="2" charset="2"/>
                        <a:buChar char="ü"/>
                      </a:pPr>
                      <a:r>
                        <a:rPr lang="id-ID" sz="1600" dirty="0"/>
                        <a:t>Kec. Buki</a:t>
                      </a:r>
                    </a:p>
                    <a:p>
                      <a:pPr marL="285750" indent="-285750">
                        <a:buFont typeface="Wingdings" panose="05000000000000000000" pitchFamily="2" charset="2"/>
                        <a:buChar char="ü"/>
                      </a:pPr>
                      <a:r>
                        <a:rPr lang="id-ID" sz="1600" dirty="0"/>
                        <a:t>Kec. Pasilambena</a:t>
                      </a:r>
                    </a:p>
                    <a:p>
                      <a:pPr marL="285750" indent="-285750">
                        <a:buFont typeface="Wingdings" panose="05000000000000000000" pitchFamily="2" charset="2"/>
                        <a:buChar char="ü"/>
                      </a:pPr>
                      <a:r>
                        <a:rPr lang="id-ID" sz="1600" dirty="0"/>
                        <a:t>Kec. Pasimarannu</a:t>
                      </a:r>
                      <a:endParaRPr lang="en-ID" sz="1600" dirty="0"/>
                    </a:p>
                  </a:txBody>
                  <a:tcPr/>
                </a:tc>
                <a:extLst>
                  <a:ext uri="{0D108BD9-81ED-4DB2-BD59-A6C34878D82A}">
                    <a16:rowId xmlns:a16="http://schemas.microsoft.com/office/drawing/2014/main" val="1225797948"/>
                  </a:ext>
                </a:extLst>
              </a:tr>
            </a:tbl>
          </a:graphicData>
        </a:graphic>
      </p:graphicFrame>
    </p:spTree>
    <p:extLst>
      <p:ext uri="{BB962C8B-B14F-4D97-AF65-F5344CB8AC3E}">
        <p14:creationId xmlns:p14="http://schemas.microsoft.com/office/powerpoint/2010/main" val="49628778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E666C9-ED0E-AD4F-514F-6505ED8349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5E1498-BC48-0620-8FF6-C476ACDE78A1}"/>
              </a:ext>
            </a:extLst>
          </p:cNvPr>
          <p:cNvSpPr>
            <a:spLocks noGrp="1"/>
          </p:cNvSpPr>
          <p:nvPr>
            <p:ph type="title"/>
          </p:nvPr>
        </p:nvSpPr>
        <p:spPr>
          <a:xfrm>
            <a:off x="839788" y="223520"/>
            <a:ext cx="5550852" cy="599440"/>
          </a:xfrm>
          <a:blipFill>
            <a:blip r:embed="rId2"/>
            <a:tile tx="0" ty="0" sx="100000" sy="100000" flip="none" algn="tl"/>
          </a:blipFill>
        </p:spPr>
        <p:txBody>
          <a:bodyPr>
            <a:noAutofit/>
          </a:bodyPr>
          <a:lstStyle/>
          <a:p>
            <a:pPr marL="457200" indent="-457200">
              <a:buFont typeface="Wingdings" panose="05000000000000000000" pitchFamily="2" charset="2"/>
              <a:buChar char="Ø"/>
            </a:pPr>
            <a:r>
              <a:rPr lang="id-ID" dirty="0"/>
              <a:t>Capaian Kinerja BPBD</a:t>
            </a:r>
            <a:endParaRPr lang="en-ID" dirty="0"/>
          </a:p>
        </p:txBody>
      </p:sp>
      <p:sp>
        <p:nvSpPr>
          <p:cNvPr id="4" name="Text Placeholder 3">
            <a:extLst>
              <a:ext uri="{FF2B5EF4-FFF2-40B4-BE49-F238E27FC236}">
                <a16:creationId xmlns:a16="http://schemas.microsoft.com/office/drawing/2014/main" id="{8D633FCB-9775-2BC9-E905-E49D23C871C4}"/>
              </a:ext>
            </a:extLst>
          </p:cNvPr>
          <p:cNvSpPr>
            <a:spLocks noGrp="1"/>
          </p:cNvSpPr>
          <p:nvPr>
            <p:ph type="body" sz="half" idx="2"/>
          </p:nvPr>
        </p:nvSpPr>
        <p:spPr>
          <a:xfrm>
            <a:off x="284480" y="1381760"/>
            <a:ext cx="1838960" cy="369824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fontScale="92500" lnSpcReduction="10000"/>
          </a:bodyPr>
          <a:lstStyle/>
          <a:p>
            <a:endParaRPr lang="id-ID" sz="2000" b="1" dirty="0"/>
          </a:p>
          <a:p>
            <a:r>
              <a:rPr lang="id-ID" sz="1800" b="1" dirty="0"/>
              <a:t>REKAPITULASI DATA KAWASAN YANG DITINGKATKAN KAPASITASNYA DALAM PENCEGAHAN DAN KESIAPSIAGAN TERHADAP BENCANA </a:t>
            </a:r>
          </a:p>
          <a:p>
            <a:r>
              <a:rPr lang="id-ID" sz="1800" b="1" dirty="0"/>
              <a:t>PERIODE TAHUN 2022 S.D 2024</a:t>
            </a:r>
            <a:endParaRPr lang="en-ID" sz="1800" b="1" dirty="0"/>
          </a:p>
        </p:txBody>
      </p:sp>
      <p:sp>
        <p:nvSpPr>
          <p:cNvPr id="5" name="Arrow: Notched Right 4">
            <a:extLst>
              <a:ext uri="{FF2B5EF4-FFF2-40B4-BE49-F238E27FC236}">
                <a16:creationId xmlns:a16="http://schemas.microsoft.com/office/drawing/2014/main" id="{497FB596-E038-904F-BAE2-76964332DCC0}"/>
              </a:ext>
            </a:extLst>
          </p:cNvPr>
          <p:cNvSpPr/>
          <p:nvPr/>
        </p:nvSpPr>
        <p:spPr>
          <a:xfrm>
            <a:off x="2225040" y="2993898"/>
            <a:ext cx="943134" cy="599440"/>
          </a:xfrm>
          <a:prstGeom prst="notch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graphicFrame>
        <p:nvGraphicFramePr>
          <p:cNvPr id="8" name="Content Placeholder 7">
            <a:extLst>
              <a:ext uri="{FF2B5EF4-FFF2-40B4-BE49-F238E27FC236}">
                <a16:creationId xmlns:a16="http://schemas.microsoft.com/office/drawing/2014/main" id="{63524D6B-A4D1-43A4-680D-242E5E348F48}"/>
              </a:ext>
            </a:extLst>
          </p:cNvPr>
          <p:cNvGraphicFramePr>
            <a:graphicFrameLocks noGrp="1"/>
          </p:cNvGraphicFramePr>
          <p:nvPr>
            <p:ph idx="1"/>
            <p:extLst>
              <p:ext uri="{D42A27DB-BD31-4B8C-83A1-F6EECF244321}">
                <p14:modId xmlns:p14="http://schemas.microsoft.com/office/powerpoint/2010/main" val="3560183015"/>
              </p:ext>
            </p:extLst>
          </p:nvPr>
        </p:nvGraphicFramePr>
        <p:xfrm>
          <a:off x="3393440" y="1240538"/>
          <a:ext cx="8412479" cy="4174742"/>
        </p:xfrm>
        <a:graphic>
          <a:graphicData uri="http://schemas.openxmlformats.org/drawingml/2006/table">
            <a:tbl>
              <a:tblPr firstRow="1" bandRow="1">
                <a:tableStyleId>{5C22544A-7EE6-4342-B048-85BDC9FD1C3A}</a:tableStyleId>
              </a:tblPr>
              <a:tblGrid>
                <a:gridCol w="538480">
                  <a:extLst>
                    <a:ext uri="{9D8B030D-6E8A-4147-A177-3AD203B41FA5}">
                      <a16:colId xmlns:a16="http://schemas.microsoft.com/office/drawing/2014/main" val="1291003533"/>
                    </a:ext>
                  </a:extLst>
                </a:gridCol>
                <a:gridCol w="2530681">
                  <a:extLst>
                    <a:ext uri="{9D8B030D-6E8A-4147-A177-3AD203B41FA5}">
                      <a16:colId xmlns:a16="http://schemas.microsoft.com/office/drawing/2014/main" val="2956502505"/>
                    </a:ext>
                  </a:extLst>
                </a:gridCol>
                <a:gridCol w="1434780">
                  <a:extLst>
                    <a:ext uri="{9D8B030D-6E8A-4147-A177-3AD203B41FA5}">
                      <a16:colId xmlns:a16="http://schemas.microsoft.com/office/drawing/2014/main" val="3018587724"/>
                    </a:ext>
                  </a:extLst>
                </a:gridCol>
                <a:gridCol w="2077957">
                  <a:extLst>
                    <a:ext uri="{9D8B030D-6E8A-4147-A177-3AD203B41FA5}">
                      <a16:colId xmlns:a16="http://schemas.microsoft.com/office/drawing/2014/main" val="2601488197"/>
                    </a:ext>
                  </a:extLst>
                </a:gridCol>
                <a:gridCol w="1830581">
                  <a:extLst>
                    <a:ext uri="{9D8B030D-6E8A-4147-A177-3AD203B41FA5}">
                      <a16:colId xmlns:a16="http://schemas.microsoft.com/office/drawing/2014/main" val="4202188428"/>
                    </a:ext>
                  </a:extLst>
                </a:gridCol>
              </a:tblGrid>
              <a:tr h="1376975">
                <a:tc>
                  <a:txBody>
                    <a:bodyPr/>
                    <a:lstStyle/>
                    <a:p>
                      <a:r>
                        <a:rPr lang="id-ID" sz="1700" dirty="0"/>
                        <a:t>No</a:t>
                      </a:r>
                      <a:endParaRPr lang="en-ID" sz="1700" dirty="0"/>
                    </a:p>
                  </a:txBody>
                  <a:tcPr/>
                </a:tc>
                <a:tc>
                  <a:txBody>
                    <a:bodyPr/>
                    <a:lstStyle/>
                    <a:p>
                      <a:r>
                        <a:rPr lang="id-ID" sz="1700" dirty="0"/>
                        <a:t>Pelayanan Pencegahan dan Kesiapsiagaan Terhadap Bencana</a:t>
                      </a:r>
                    </a:p>
                  </a:txBody>
                  <a:tcPr/>
                </a:tc>
                <a:tc gridSpan="3">
                  <a:txBody>
                    <a:bodyPr/>
                    <a:lstStyle/>
                    <a:p>
                      <a:pPr algn="ctr"/>
                      <a:endParaRPr lang="id-ID" sz="1700" dirty="0"/>
                    </a:p>
                    <a:p>
                      <a:pPr algn="ctr"/>
                      <a:r>
                        <a:rPr lang="id-ID" sz="1700" dirty="0"/>
                        <a:t>Kecamatan/Desa/Tahun</a:t>
                      </a:r>
                      <a:endParaRPr lang="en-ID" sz="1700" dirty="0"/>
                    </a:p>
                  </a:txBody>
                  <a:tcPr/>
                </a:tc>
                <a:tc hMerge="1">
                  <a:txBody>
                    <a:bodyPr/>
                    <a:lstStyle/>
                    <a:p>
                      <a:endParaRPr lang="en-ID" dirty="0"/>
                    </a:p>
                  </a:txBody>
                  <a:tcPr/>
                </a:tc>
                <a:tc hMerge="1">
                  <a:txBody>
                    <a:bodyPr/>
                    <a:lstStyle/>
                    <a:p>
                      <a:endParaRPr lang="en-ID" dirty="0"/>
                    </a:p>
                  </a:txBody>
                  <a:tcPr/>
                </a:tc>
                <a:extLst>
                  <a:ext uri="{0D108BD9-81ED-4DB2-BD59-A6C34878D82A}">
                    <a16:rowId xmlns:a16="http://schemas.microsoft.com/office/drawing/2014/main" val="106517612"/>
                  </a:ext>
                </a:extLst>
              </a:tr>
              <a:tr h="446586">
                <a:tc>
                  <a:txBody>
                    <a:bodyPr/>
                    <a:lstStyle/>
                    <a:p>
                      <a:endParaRPr lang="en-ID" dirty="0"/>
                    </a:p>
                  </a:txBody>
                  <a:tcPr/>
                </a:tc>
                <a:tc>
                  <a:txBody>
                    <a:bodyPr/>
                    <a:lstStyle/>
                    <a:p>
                      <a:endParaRPr lang="en-ID"/>
                    </a:p>
                  </a:txBody>
                  <a:tcPr/>
                </a:tc>
                <a:tc>
                  <a:txBody>
                    <a:bodyPr/>
                    <a:lstStyle/>
                    <a:p>
                      <a:pPr algn="ctr"/>
                      <a:r>
                        <a:rPr lang="id-ID" b="1" dirty="0"/>
                        <a:t>2022</a:t>
                      </a:r>
                      <a:endParaRPr lang="en-ID" b="1" dirty="0"/>
                    </a:p>
                  </a:txBody>
                  <a:tcPr/>
                </a:tc>
                <a:tc>
                  <a:txBody>
                    <a:bodyPr/>
                    <a:lstStyle/>
                    <a:p>
                      <a:pPr algn="ctr"/>
                      <a:r>
                        <a:rPr lang="id-ID" b="1" dirty="0"/>
                        <a:t>2023</a:t>
                      </a:r>
                      <a:endParaRPr lang="en-ID" b="1" dirty="0"/>
                    </a:p>
                  </a:txBody>
                  <a:tcPr/>
                </a:tc>
                <a:tc>
                  <a:txBody>
                    <a:bodyPr/>
                    <a:lstStyle/>
                    <a:p>
                      <a:pPr algn="ctr"/>
                      <a:r>
                        <a:rPr lang="id-ID" b="1" dirty="0"/>
                        <a:t>2024</a:t>
                      </a:r>
                      <a:endParaRPr lang="en-ID" b="1" dirty="0"/>
                    </a:p>
                  </a:txBody>
                  <a:tcPr/>
                </a:tc>
                <a:extLst>
                  <a:ext uri="{0D108BD9-81ED-4DB2-BD59-A6C34878D82A}">
                    <a16:rowId xmlns:a16="http://schemas.microsoft.com/office/drawing/2014/main" val="4167701144"/>
                  </a:ext>
                </a:extLst>
              </a:tr>
              <a:tr h="1302543">
                <a:tc>
                  <a:txBody>
                    <a:bodyPr/>
                    <a:lstStyle/>
                    <a:p>
                      <a:r>
                        <a:rPr lang="id-ID" sz="1600" dirty="0"/>
                        <a:t>1.</a:t>
                      </a:r>
                      <a:endParaRPr lang="en-ID" sz="1600" dirty="0"/>
                    </a:p>
                  </a:txBody>
                  <a:tcPr/>
                </a:tc>
                <a:tc>
                  <a:txBody>
                    <a:bodyPr/>
                    <a:lstStyle/>
                    <a:p>
                      <a:r>
                        <a:rPr lang="id-ID" sz="1600" dirty="0"/>
                        <a:t>Pemasangan Rambu Jalur Evakuasi, titik kumpul dan Rambu Informasi Bencana</a:t>
                      </a:r>
                      <a:endParaRPr lang="en-ID" sz="1600" dirty="0"/>
                    </a:p>
                  </a:txBody>
                  <a:tcPr/>
                </a:tc>
                <a:tc>
                  <a:txBody>
                    <a:bodyPr/>
                    <a:lstStyle/>
                    <a:p>
                      <a:pPr marL="355600" indent="-285750" algn="l">
                        <a:buFont typeface="Wingdings" panose="05000000000000000000" pitchFamily="2" charset="2"/>
                        <a:buChar char="ü"/>
                      </a:pPr>
                      <a:r>
                        <a:rPr lang="id-ID" sz="1600" dirty="0"/>
                        <a:t>Desa Harapan</a:t>
                      </a:r>
                      <a:endParaRPr lang="en-ID" sz="1600" dirty="0"/>
                    </a:p>
                  </a:txBody>
                  <a:tcPr/>
                </a:tc>
                <a:tc>
                  <a:txBody>
                    <a:bodyPr/>
                    <a:lstStyle/>
                    <a:p>
                      <a:pPr marL="285750" indent="-285750">
                        <a:buFont typeface="Wingdings" panose="05000000000000000000" pitchFamily="2" charset="2"/>
                        <a:buChar char="ü"/>
                      </a:pPr>
                      <a:r>
                        <a:rPr lang="id-ID" sz="1600" dirty="0"/>
                        <a:t>Desa Buki</a:t>
                      </a:r>
                    </a:p>
                    <a:p>
                      <a:pPr marL="285750" indent="-285750">
                        <a:buFont typeface="Wingdings" panose="05000000000000000000" pitchFamily="2" charset="2"/>
                        <a:buChar char="ü"/>
                      </a:pPr>
                      <a:r>
                        <a:rPr lang="id-ID" sz="1600" dirty="0"/>
                        <a:t>Desa Barugaia</a:t>
                      </a:r>
                    </a:p>
                    <a:p>
                      <a:pPr marL="285750" indent="-285750">
                        <a:buFont typeface="Wingdings" panose="05000000000000000000" pitchFamily="2" charset="2"/>
                        <a:buChar char="ü"/>
                      </a:pPr>
                      <a:r>
                        <a:rPr lang="id-ID" sz="1600" dirty="0"/>
                        <a:t>Desa Garaupa Raya</a:t>
                      </a:r>
                      <a:endParaRPr lang="en-ID" sz="1600" dirty="0"/>
                    </a:p>
                  </a:txBody>
                  <a:tcPr/>
                </a:tc>
                <a:tc>
                  <a:txBody>
                    <a:bodyPr/>
                    <a:lstStyle/>
                    <a:p>
                      <a:pPr marL="285750" indent="-285750">
                        <a:buFont typeface="Wingdings" panose="05000000000000000000" pitchFamily="2" charset="2"/>
                        <a:buChar char="ü"/>
                      </a:pPr>
                      <a:r>
                        <a:rPr lang="id-ID" sz="1600" dirty="0"/>
                        <a:t>Desa Batang</a:t>
                      </a:r>
                    </a:p>
                    <a:p>
                      <a:pPr marL="285750" indent="-285750">
                        <a:buFont typeface="Wingdings" panose="05000000000000000000" pitchFamily="2" charset="2"/>
                        <a:buChar char="ü"/>
                      </a:pPr>
                      <a:r>
                        <a:rPr lang="id-ID" sz="1600" dirty="0"/>
                        <a:t>Desa Bontosunggu</a:t>
                      </a:r>
                      <a:endParaRPr lang="en-ID" sz="1600" dirty="0"/>
                    </a:p>
                  </a:txBody>
                  <a:tcPr/>
                </a:tc>
                <a:extLst>
                  <a:ext uri="{0D108BD9-81ED-4DB2-BD59-A6C34878D82A}">
                    <a16:rowId xmlns:a16="http://schemas.microsoft.com/office/drawing/2014/main" val="3513453595"/>
                  </a:ext>
                </a:extLst>
              </a:tr>
              <a:tr h="1048638">
                <a:tc>
                  <a:txBody>
                    <a:bodyPr/>
                    <a:lstStyle/>
                    <a:p>
                      <a:r>
                        <a:rPr lang="id-ID" sz="1600" dirty="0"/>
                        <a:t>3.</a:t>
                      </a:r>
                      <a:endParaRPr lang="en-ID" sz="1600" dirty="0"/>
                    </a:p>
                  </a:txBody>
                  <a:tcPr/>
                </a:tc>
                <a:tc>
                  <a:txBody>
                    <a:bodyPr/>
                    <a:lstStyle/>
                    <a:p>
                      <a:r>
                        <a:rPr lang="id-ID" sz="1600" dirty="0"/>
                        <a:t>Pelatihan Pencegahan dan Kesiapsiagaan terhadap bencana</a:t>
                      </a:r>
                      <a:endParaRPr lang="en-ID" sz="1600" dirty="0"/>
                    </a:p>
                  </a:txBody>
                  <a:tcPr/>
                </a:tc>
                <a:tc>
                  <a:txBody>
                    <a:bodyPr/>
                    <a:lstStyle/>
                    <a:p>
                      <a:r>
                        <a:rPr lang="id-ID" sz="1600" dirty="0"/>
                        <a:t>Kota Benteng</a:t>
                      </a:r>
                      <a:endParaRPr lang="en-ID" sz="1600" dirty="0"/>
                    </a:p>
                  </a:txBody>
                  <a:tcPr/>
                </a:tc>
                <a:tc>
                  <a:txBody>
                    <a:bodyPr/>
                    <a:lstStyle/>
                    <a:p>
                      <a:pPr algn="ctr"/>
                      <a:r>
                        <a:rPr lang="id-ID" sz="1600" dirty="0"/>
                        <a:t>-</a:t>
                      </a:r>
                      <a:endParaRPr lang="en-ID" sz="1600" dirty="0"/>
                    </a:p>
                  </a:txBody>
                  <a:tcPr/>
                </a:tc>
                <a:tc>
                  <a:txBody>
                    <a:bodyPr/>
                    <a:lstStyle/>
                    <a:p>
                      <a:pPr algn="ctr"/>
                      <a:r>
                        <a:rPr lang="id-ID" sz="1600" dirty="0"/>
                        <a:t>-</a:t>
                      </a:r>
                      <a:endParaRPr lang="en-ID" sz="1600" dirty="0"/>
                    </a:p>
                  </a:txBody>
                  <a:tcPr/>
                </a:tc>
                <a:extLst>
                  <a:ext uri="{0D108BD9-81ED-4DB2-BD59-A6C34878D82A}">
                    <a16:rowId xmlns:a16="http://schemas.microsoft.com/office/drawing/2014/main" val="1756831539"/>
                  </a:ext>
                </a:extLst>
              </a:tr>
            </a:tbl>
          </a:graphicData>
        </a:graphic>
      </p:graphicFrame>
    </p:spTree>
    <p:extLst>
      <p:ext uri="{BB962C8B-B14F-4D97-AF65-F5344CB8AC3E}">
        <p14:creationId xmlns:p14="http://schemas.microsoft.com/office/powerpoint/2010/main" val="1078911216"/>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89A92B-8279-5168-03C2-B3F95449F1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43720D-CEAF-1874-1C43-754A39EE1AED}"/>
              </a:ext>
            </a:extLst>
          </p:cNvPr>
          <p:cNvSpPr>
            <a:spLocks noGrp="1"/>
          </p:cNvSpPr>
          <p:nvPr>
            <p:ph type="title"/>
          </p:nvPr>
        </p:nvSpPr>
        <p:spPr>
          <a:xfrm>
            <a:off x="839788" y="223520"/>
            <a:ext cx="5550852" cy="599440"/>
          </a:xfrm>
          <a:blipFill>
            <a:blip r:embed="rId2"/>
            <a:tile tx="0" ty="0" sx="100000" sy="100000" flip="none" algn="tl"/>
          </a:blipFill>
        </p:spPr>
        <p:txBody>
          <a:bodyPr>
            <a:noAutofit/>
          </a:bodyPr>
          <a:lstStyle/>
          <a:p>
            <a:pPr marL="457200" indent="-457200">
              <a:buFont typeface="Wingdings" panose="05000000000000000000" pitchFamily="2" charset="2"/>
              <a:buChar char="Ø"/>
            </a:pPr>
            <a:r>
              <a:rPr lang="id-ID" dirty="0"/>
              <a:t>Capaian Kinerja BPBD</a:t>
            </a:r>
            <a:endParaRPr lang="en-ID" dirty="0"/>
          </a:p>
        </p:txBody>
      </p:sp>
      <p:sp>
        <p:nvSpPr>
          <p:cNvPr id="4" name="Text Placeholder 3">
            <a:extLst>
              <a:ext uri="{FF2B5EF4-FFF2-40B4-BE49-F238E27FC236}">
                <a16:creationId xmlns:a16="http://schemas.microsoft.com/office/drawing/2014/main" id="{2E325EAA-683F-E485-0028-DE7EC543951E}"/>
              </a:ext>
            </a:extLst>
          </p:cNvPr>
          <p:cNvSpPr>
            <a:spLocks noGrp="1"/>
          </p:cNvSpPr>
          <p:nvPr>
            <p:ph type="body" sz="half" idx="2"/>
          </p:nvPr>
        </p:nvSpPr>
        <p:spPr>
          <a:xfrm>
            <a:off x="284480" y="1381760"/>
            <a:ext cx="1838960" cy="369824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endParaRPr lang="id-ID" sz="2000" b="1" dirty="0"/>
          </a:p>
          <a:p>
            <a:r>
              <a:rPr lang="id-ID" sz="1800" b="1" dirty="0"/>
              <a:t>REKAPITULASI DATA MASYARAKAT YANG MENDAPATKAN LAYANAN PENANGANAN PASCA BENCANA </a:t>
            </a:r>
          </a:p>
          <a:p>
            <a:r>
              <a:rPr lang="id-ID" sz="1800" b="1" dirty="0"/>
              <a:t>PERIODE TAHUN 2022 S.D 2024</a:t>
            </a:r>
            <a:endParaRPr lang="en-ID" sz="1800" b="1" dirty="0"/>
          </a:p>
        </p:txBody>
      </p:sp>
      <p:sp>
        <p:nvSpPr>
          <p:cNvPr id="5" name="Arrow: Notched Right 4">
            <a:extLst>
              <a:ext uri="{FF2B5EF4-FFF2-40B4-BE49-F238E27FC236}">
                <a16:creationId xmlns:a16="http://schemas.microsoft.com/office/drawing/2014/main" id="{BA78313C-6096-B54B-2F66-CD7DE65D26AB}"/>
              </a:ext>
            </a:extLst>
          </p:cNvPr>
          <p:cNvSpPr/>
          <p:nvPr/>
        </p:nvSpPr>
        <p:spPr>
          <a:xfrm>
            <a:off x="2225040" y="2993898"/>
            <a:ext cx="943134" cy="599440"/>
          </a:xfrm>
          <a:prstGeom prst="notch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graphicFrame>
        <p:nvGraphicFramePr>
          <p:cNvPr id="8" name="Content Placeholder 7">
            <a:extLst>
              <a:ext uri="{FF2B5EF4-FFF2-40B4-BE49-F238E27FC236}">
                <a16:creationId xmlns:a16="http://schemas.microsoft.com/office/drawing/2014/main" id="{B2C1AB0E-C129-6A6E-A03D-1160A848C3E1}"/>
              </a:ext>
            </a:extLst>
          </p:cNvPr>
          <p:cNvGraphicFramePr>
            <a:graphicFrameLocks noGrp="1"/>
          </p:cNvGraphicFramePr>
          <p:nvPr>
            <p:ph idx="1"/>
            <p:extLst>
              <p:ext uri="{D42A27DB-BD31-4B8C-83A1-F6EECF244321}">
                <p14:modId xmlns:p14="http://schemas.microsoft.com/office/powerpoint/2010/main" val="226874417"/>
              </p:ext>
            </p:extLst>
          </p:nvPr>
        </p:nvGraphicFramePr>
        <p:xfrm>
          <a:off x="3168175" y="822961"/>
          <a:ext cx="9023825" cy="6066678"/>
        </p:xfrm>
        <a:graphic>
          <a:graphicData uri="http://schemas.openxmlformats.org/drawingml/2006/table">
            <a:tbl>
              <a:tblPr firstRow="1" bandRow="1">
                <a:tableStyleId>{5C22544A-7EE6-4342-B048-85BDC9FD1C3A}</a:tableStyleId>
              </a:tblPr>
              <a:tblGrid>
                <a:gridCol w="577611">
                  <a:extLst>
                    <a:ext uri="{9D8B030D-6E8A-4147-A177-3AD203B41FA5}">
                      <a16:colId xmlns:a16="http://schemas.microsoft.com/office/drawing/2014/main" val="1291003533"/>
                    </a:ext>
                  </a:extLst>
                </a:gridCol>
                <a:gridCol w="1570791">
                  <a:extLst>
                    <a:ext uri="{9D8B030D-6E8A-4147-A177-3AD203B41FA5}">
                      <a16:colId xmlns:a16="http://schemas.microsoft.com/office/drawing/2014/main" val="2956502505"/>
                    </a:ext>
                  </a:extLst>
                </a:gridCol>
                <a:gridCol w="2486629">
                  <a:extLst>
                    <a:ext uri="{9D8B030D-6E8A-4147-A177-3AD203B41FA5}">
                      <a16:colId xmlns:a16="http://schemas.microsoft.com/office/drawing/2014/main" val="3018587724"/>
                    </a:ext>
                  </a:extLst>
                </a:gridCol>
                <a:gridCol w="2021514">
                  <a:extLst>
                    <a:ext uri="{9D8B030D-6E8A-4147-A177-3AD203B41FA5}">
                      <a16:colId xmlns:a16="http://schemas.microsoft.com/office/drawing/2014/main" val="2601488197"/>
                    </a:ext>
                  </a:extLst>
                </a:gridCol>
                <a:gridCol w="2367280">
                  <a:extLst>
                    <a:ext uri="{9D8B030D-6E8A-4147-A177-3AD203B41FA5}">
                      <a16:colId xmlns:a16="http://schemas.microsoft.com/office/drawing/2014/main" val="4202188428"/>
                    </a:ext>
                  </a:extLst>
                </a:gridCol>
              </a:tblGrid>
              <a:tr h="1103870">
                <a:tc>
                  <a:txBody>
                    <a:bodyPr/>
                    <a:lstStyle/>
                    <a:p>
                      <a:r>
                        <a:rPr lang="id-ID" sz="1700" dirty="0"/>
                        <a:t>No</a:t>
                      </a:r>
                      <a:endParaRPr lang="en-ID" sz="1700" dirty="0"/>
                    </a:p>
                  </a:txBody>
                  <a:tcPr/>
                </a:tc>
                <a:tc>
                  <a:txBody>
                    <a:bodyPr/>
                    <a:lstStyle/>
                    <a:p>
                      <a:r>
                        <a:rPr lang="id-ID" sz="1700" dirty="0"/>
                        <a:t>Pelayanan Penanganan Pasca Bencana</a:t>
                      </a:r>
                    </a:p>
                  </a:txBody>
                  <a:tcPr/>
                </a:tc>
                <a:tc gridSpan="3">
                  <a:txBody>
                    <a:bodyPr/>
                    <a:lstStyle/>
                    <a:p>
                      <a:pPr algn="ctr"/>
                      <a:endParaRPr lang="id-ID" sz="1700" dirty="0"/>
                    </a:p>
                    <a:p>
                      <a:pPr algn="ctr"/>
                      <a:r>
                        <a:rPr lang="id-ID" sz="1700" dirty="0"/>
                        <a:t>Kecamatan/Desa/Tahun</a:t>
                      </a:r>
                      <a:endParaRPr lang="en-ID" sz="1700" dirty="0"/>
                    </a:p>
                  </a:txBody>
                  <a:tcPr/>
                </a:tc>
                <a:tc hMerge="1">
                  <a:txBody>
                    <a:bodyPr/>
                    <a:lstStyle/>
                    <a:p>
                      <a:endParaRPr lang="en-ID" dirty="0"/>
                    </a:p>
                  </a:txBody>
                  <a:tcPr/>
                </a:tc>
                <a:tc hMerge="1">
                  <a:txBody>
                    <a:bodyPr/>
                    <a:lstStyle/>
                    <a:p>
                      <a:endParaRPr lang="en-ID" dirty="0"/>
                    </a:p>
                  </a:txBody>
                  <a:tcPr/>
                </a:tc>
                <a:extLst>
                  <a:ext uri="{0D108BD9-81ED-4DB2-BD59-A6C34878D82A}">
                    <a16:rowId xmlns:a16="http://schemas.microsoft.com/office/drawing/2014/main" val="106517612"/>
                  </a:ext>
                </a:extLst>
              </a:tr>
              <a:tr h="358012">
                <a:tc>
                  <a:txBody>
                    <a:bodyPr/>
                    <a:lstStyle/>
                    <a:p>
                      <a:endParaRPr lang="en-ID" dirty="0"/>
                    </a:p>
                  </a:txBody>
                  <a:tcPr/>
                </a:tc>
                <a:tc>
                  <a:txBody>
                    <a:bodyPr/>
                    <a:lstStyle/>
                    <a:p>
                      <a:endParaRPr lang="en-ID"/>
                    </a:p>
                  </a:txBody>
                  <a:tcPr/>
                </a:tc>
                <a:tc>
                  <a:txBody>
                    <a:bodyPr/>
                    <a:lstStyle/>
                    <a:p>
                      <a:pPr algn="ctr"/>
                      <a:r>
                        <a:rPr lang="id-ID" b="1" dirty="0"/>
                        <a:t>2022</a:t>
                      </a:r>
                      <a:endParaRPr lang="en-ID" b="1" dirty="0"/>
                    </a:p>
                  </a:txBody>
                  <a:tcPr/>
                </a:tc>
                <a:tc>
                  <a:txBody>
                    <a:bodyPr/>
                    <a:lstStyle/>
                    <a:p>
                      <a:pPr algn="ctr"/>
                      <a:r>
                        <a:rPr lang="id-ID" b="1" dirty="0"/>
                        <a:t>2023</a:t>
                      </a:r>
                      <a:endParaRPr lang="en-ID" b="1" dirty="0"/>
                    </a:p>
                  </a:txBody>
                  <a:tcPr/>
                </a:tc>
                <a:tc>
                  <a:txBody>
                    <a:bodyPr/>
                    <a:lstStyle/>
                    <a:p>
                      <a:pPr algn="ctr"/>
                      <a:r>
                        <a:rPr lang="id-ID" b="1" dirty="0"/>
                        <a:t>2024</a:t>
                      </a:r>
                      <a:endParaRPr lang="en-ID" b="1" dirty="0"/>
                    </a:p>
                  </a:txBody>
                  <a:tcPr/>
                </a:tc>
                <a:extLst>
                  <a:ext uri="{0D108BD9-81ED-4DB2-BD59-A6C34878D82A}">
                    <a16:rowId xmlns:a16="http://schemas.microsoft.com/office/drawing/2014/main" val="4167701144"/>
                  </a:ext>
                </a:extLst>
              </a:tr>
              <a:tr h="3908296">
                <a:tc>
                  <a:txBody>
                    <a:bodyPr/>
                    <a:lstStyle/>
                    <a:p>
                      <a:r>
                        <a:rPr lang="id-ID" sz="1600" dirty="0"/>
                        <a:t>1.</a:t>
                      </a:r>
                      <a:endParaRPr lang="en-ID" sz="1600" dirty="0"/>
                    </a:p>
                  </a:txBody>
                  <a:tcPr/>
                </a:tc>
                <a:tc>
                  <a:txBody>
                    <a:bodyPr/>
                    <a:lstStyle/>
                    <a:p>
                      <a:r>
                        <a:rPr lang="id-ID" sz="1600" dirty="0"/>
                        <a:t>Pemberian bantuan perbaikan rumah masyarakat pasca bencana</a:t>
                      </a:r>
                      <a:endParaRPr lang="en-ID" sz="1600" dirty="0"/>
                    </a:p>
                  </a:txBody>
                  <a:tcPr/>
                </a:tc>
                <a:tc>
                  <a:txBody>
                    <a:bodyPr/>
                    <a:lstStyle/>
                    <a:p>
                      <a:pPr marL="355600" indent="-285750" algn="l">
                        <a:buFont typeface="Wingdings" panose="05000000000000000000" pitchFamily="2" charset="2"/>
                        <a:buChar char="ü"/>
                      </a:pPr>
                      <a:r>
                        <a:rPr lang="id-ID" sz="1600" dirty="0"/>
                        <a:t>Kec. Benteng : 11 orang</a:t>
                      </a:r>
                    </a:p>
                    <a:p>
                      <a:pPr marL="355600" indent="-285750" algn="l">
                        <a:buFont typeface="Wingdings" panose="05000000000000000000" pitchFamily="2" charset="2"/>
                        <a:buChar char="ü"/>
                      </a:pPr>
                      <a:r>
                        <a:rPr lang="id-ID" sz="1600" dirty="0"/>
                        <a:t>Kec. Bontomanai : 5 orang</a:t>
                      </a:r>
                    </a:p>
                    <a:p>
                      <a:pPr marL="355600" indent="-285750" algn="l">
                        <a:buFont typeface="Wingdings" panose="05000000000000000000" pitchFamily="2" charset="2"/>
                        <a:buChar char="ü"/>
                      </a:pPr>
                      <a:r>
                        <a:rPr lang="id-ID" sz="1600" dirty="0"/>
                        <a:t>Kec. Bontomatene : 7 orang</a:t>
                      </a:r>
                    </a:p>
                    <a:p>
                      <a:pPr marL="355600" indent="-285750" algn="l">
                        <a:buFont typeface="Wingdings" panose="05000000000000000000" pitchFamily="2" charset="2"/>
                        <a:buChar char="ü"/>
                      </a:pPr>
                      <a:r>
                        <a:rPr lang="id-ID" sz="1600" dirty="0"/>
                        <a:t>Kec. Bontosikuyu : 15 orang</a:t>
                      </a:r>
                    </a:p>
                    <a:p>
                      <a:pPr marL="355600" indent="-285750" algn="l">
                        <a:buFont typeface="Wingdings" panose="05000000000000000000" pitchFamily="2" charset="2"/>
                        <a:buChar char="ü"/>
                      </a:pPr>
                      <a:r>
                        <a:rPr lang="id-ID" sz="1600" dirty="0"/>
                        <a:t>Kec. Buki : 7 orang</a:t>
                      </a:r>
                    </a:p>
                    <a:p>
                      <a:pPr marL="355600" indent="-285750" algn="l">
                        <a:buFont typeface="Wingdings" panose="05000000000000000000" pitchFamily="2" charset="2"/>
                        <a:buChar char="ü"/>
                      </a:pPr>
                      <a:r>
                        <a:rPr lang="id-ID" sz="1600" dirty="0"/>
                        <a:t>Kec. Bontoharu : 7 orang</a:t>
                      </a:r>
                    </a:p>
                    <a:p>
                      <a:pPr marL="355600" indent="-285750" algn="l">
                        <a:buFont typeface="Wingdings" panose="05000000000000000000" pitchFamily="2" charset="2"/>
                        <a:buChar char="ü"/>
                      </a:pPr>
                      <a:r>
                        <a:rPr lang="id-ID" sz="1600" dirty="0"/>
                        <a:t>Kec. Pasimasunggu : 1 orang</a:t>
                      </a:r>
                    </a:p>
                    <a:p>
                      <a:pPr marL="355600" indent="-285750" algn="l">
                        <a:buFont typeface="Wingdings" panose="05000000000000000000" pitchFamily="2" charset="2"/>
                        <a:buChar char="ü"/>
                      </a:pPr>
                      <a:r>
                        <a:rPr lang="id-ID" sz="1600" dirty="0"/>
                        <a:t>Kec. Pasilambena : 3 orang</a:t>
                      </a:r>
                      <a:endParaRPr lang="en-ID" sz="1600" dirty="0"/>
                    </a:p>
                  </a:txBody>
                  <a:tcPr/>
                </a:tc>
                <a:tc>
                  <a:txBody>
                    <a:bodyPr/>
                    <a:lstStyle/>
                    <a:p>
                      <a:pPr marL="285750" indent="-285750">
                        <a:buFont typeface="Wingdings" panose="05000000000000000000" pitchFamily="2" charset="2"/>
                        <a:buChar char="ü"/>
                      </a:pPr>
                      <a:r>
                        <a:rPr lang="id-ID" sz="1600" dirty="0"/>
                        <a:t>Kec. Benteng : 7 orang</a:t>
                      </a:r>
                    </a:p>
                    <a:p>
                      <a:pPr marL="285750" indent="-285750">
                        <a:buFont typeface="Wingdings" panose="05000000000000000000" pitchFamily="2" charset="2"/>
                        <a:buChar char="ü"/>
                      </a:pPr>
                      <a:r>
                        <a:rPr lang="id-ID" sz="1600" dirty="0"/>
                        <a:t>Kec. Bontomanai : 21 orang</a:t>
                      </a:r>
                    </a:p>
                    <a:p>
                      <a:pPr marL="285750" indent="-285750">
                        <a:buFont typeface="Wingdings" panose="05000000000000000000" pitchFamily="2" charset="2"/>
                        <a:buChar char="ü"/>
                      </a:pPr>
                      <a:r>
                        <a:rPr lang="id-ID" sz="1600" dirty="0"/>
                        <a:t>Kec. Bontomatene : 12 Orng</a:t>
                      </a:r>
                    </a:p>
                    <a:p>
                      <a:pPr marL="285750" indent="-285750">
                        <a:buFont typeface="Wingdings" panose="05000000000000000000" pitchFamily="2" charset="2"/>
                        <a:buChar char="ü"/>
                      </a:pPr>
                      <a:r>
                        <a:rPr lang="id-ID" sz="1600" dirty="0"/>
                        <a:t>Kec. Bontosikuyu : 7 orng</a:t>
                      </a:r>
                    </a:p>
                    <a:p>
                      <a:pPr marL="285750" indent="-285750">
                        <a:buFont typeface="Wingdings" panose="05000000000000000000" pitchFamily="2" charset="2"/>
                        <a:buChar char="ü"/>
                      </a:pPr>
                      <a:r>
                        <a:rPr lang="id-ID" sz="1600" dirty="0"/>
                        <a:t>Kec. Buki : 6 orng</a:t>
                      </a:r>
                    </a:p>
                    <a:p>
                      <a:pPr marL="285750" indent="-285750">
                        <a:buFont typeface="Wingdings" panose="05000000000000000000" pitchFamily="2" charset="2"/>
                        <a:buChar char="ü"/>
                      </a:pPr>
                      <a:r>
                        <a:rPr lang="id-ID" sz="1600" dirty="0"/>
                        <a:t>Kec. Bontoharu : 14 orng</a:t>
                      </a:r>
                      <a:endParaRPr lang="en-ID" sz="1600" dirty="0"/>
                    </a:p>
                  </a:txBody>
                  <a:tcPr/>
                </a:tc>
                <a:tc>
                  <a:txBody>
                    <a:bodyPr/>
                    <a:lstStyle/>
                    <a:p>
                      <a:pPr marL="285750" indent="-285750">
                        <a:buFont typeface="Wingdings" panose="05000000000000000000" pitchFamily="2" charset="2"/>
                        <a:buChar char="ü"/>
                      </a:pPr>
                      <a:r>
                        <a:rPr lang="id-ID" sz="1600" dirty="0"/>
                        <a:t>Kec. Benteng : 12 orang</a:t>
                      </a:r>
                    </a:p>
                    <a:p>
                      <a:pPr marL="285750" indent="-285750">
                        <a:buFont typeface="Wingdings" panose="05000000000000000000" pitchFamily="2" charset="2"/>
                        <a:buChar char="ü"/>
                      </a:pPr>
                      <a:r>
                        <a:rPr lang="id-ID" sz="1600" dirty="0"/>
                        <a:t>Kec. Bontomanai : 9 orang</a:t>
                      </a:r>
                    </a:p>
                    <a:p>
                      <a:pPr marL="285750" indent="-285750">
                        <a:buFont typeface="Wingdings" panose="05000000000000000000" pitchFamily="2" charset="2"/>
                        <a:buChar char="ü"/>
                      </a:pPr>
                      <a:r>
                        <a:rPr lang="id-ID" sz="1600" dirty="0"/>
                        <a:t>Kec. Bontomatene : 6 orang</a:t>
                      </a:r>
                    </a:p>
                    <a:p>
                      <a:pPr marL="285750" indent="-285750">
                        <a:buFont typeface="Wingdings" panose="05000000000000000000" pitchFamily="2" charset="2"/>
                        <a:buChar char="ü"/>
                      </a:pPr>
                      <a:r>
                        <a:rPr lang="id-ID" sz="1600" dirty="0"/>
                        <a:t>Kec. Bontosikuyu : 2 orang</a:t>
                      </a:r>
                    </a:p>
                    <a:p>
                      <a:pPr marL="285750" indent="-285750">
                        <a:buFont typeface="Wingdings" panose="05000000000000000000" pitchFamily="2" charset="2"/>
                        <a:buChar char="ü"/>
                      </a:pPr>
                      <a:r>
                        <a:rPr lang="id-ID" sz="1600" dirty="0"/>
                        <a:t>Kec. Buki : 2 orang</a:t>
                      </a:r>
                    </a:p>
                    <a:p>
                      <a:pPr marL="285750" indent="-285750">
                        <a:buFont typeface="Wingdings" panose="05000000000000000000" pitchFamily="2" charset="2"/>
                        <a:buChar char="ü"/>
                      </a:pPr>
                      <a:r>
                        <a:rPr lang="id-ID" sz="1600" dirty="0"/>
                        <a:t>Kec. Bontoharu : 5 orang</a:t>
                      </a:r>
                    </a:p>
                    <a:p>
                      <a:pPr marL="285750" indent="-285750">
                        <a:buFont typeface="Wingdings" panose="05000000000000000000" pitchFamily="2" charset="2"/>
                        <a:buChar char="ü"/>
                      </a:pPr>
                      <a:r>
                        <a:rPr lang="id-ID" sz="1600" dirty="0"/>
                        <a:t>Kec. Pastim : 1 orang</a:t>
                      </a:r>
                    </a:p>
                    <a:p>
                      <a:pPr marL="285750" indent="-285750">
                        <a:buFont typeface="Wingdings" panose="05000000000000000000" pitchFamily="2" charset="2"/>
                        <a:buChar char="ü"/>
                      </a:pPr>
                      <a:r>
                        <a:rPr lang="id-ID" sz="1600" dirty="0"/>
                        <a:t>Kec. Takaboberate : 2 orang</a:t>
                      </a:r>
                      <a:endParaRPr lang="en-ID" sz="1600" dirty="0"/>
                    </a:p>
                  </a:txBody>
                  <a:tcPr/>
                </a:tc>
                <a:extLst>
                  <a:ext uri="{0D108BD9-81ED-4DB2-BD59-A6C34878D82A}">
                    <a16:rowId xmlns:a16="http://schemas.microsoft.com/office/drawing/2014/main" val="3513453595"/>
                  </a:ext>
                </a:extLst>
              </a:tr>
              <a:tr h="664862">
                <a:tc>
                  <a:txBody>
                    <a:bodyPr/>
                    <a:lstStyle/>
                    <a:p>
                      <a:endParaRPr lang="en-ID" sz="1600" dirty="0"/>
                    </a:p>
                  </a:txBody>
                  <a:tcPr/>
                </a:tc>
                <a:tc>
                  <a:txBody>
                    <a:bodyPr/>
                    <a:lstStyle/>
                    <a:p>
                      <a:pPr algn="ctr"/>
                      <a:r>
                        <a:rPr lang="id-ID" sz="1600" b="1" dirty="0"/>
                        <a:t>TOTAL</a:t>
                      </a:r>
                      <a:endParaRPr lang="en-ID" sz="1600" b="1" dirty="0"/>
                    </a:p>
                  </a:txBody>
                  <a:tcPr/>
                </a:tc>
                <a:tc>
                  <a:txBody>
                    <a:bodyPr/>
                    <a:lstStyle/>
                    <a:p>
                      <a:pPr algn="ctr"/>
                      <a:r>
                        <a:rPr lang="id-ID" sz="1600" b="1" dirty="0"/>
                        <a:t>56 orang</a:t>
                      </a:r>
                      <a:endParaRPr lang="en-ID" sz="1600" b="1" dirty="0"/>
                    </a:p>
                  </a:txBody>
                  <a:tcPr/>
                </a:tc>
                <a:tc>
                  <a:txBody>
                    <a:bodyPr/>
                    <a:lstStyle/>
                    <a:p>
                      <a:pPr algn="ctr"/>
                      <a:r>
                        <a:rPr lang="id-ID" sz="1600" b="1" dirty="0"/>
                        <a:t>67 orang</a:t>
                      </a:r>
                      <a:endParaRPr lang="en-ID" sz="1600" b="1" dirty="0"/>
                    </a:p>
                  </a:txBody>
                  <a:tcPr/>
                </a:tc>
                <a:tc>
                  <a:txBody>
                    <a:bodyPr/>
                    <a:lstStyle/>
                    <a:p>
                      <a:pPr algn="ctr"/>
                      <a:r>
                        <a:rPr lang="id-ID" sz="1600" b="1" dirty="0"/>
                        <a:t>39 orang</a:t>
                      </a:r>
                      <a:endParaRPr lang="en-ID" sz="1600" b="1" dirty="0"/>
                    </a:p>
                  </a:txBody>
                  <a:tcPr/>
                </a:tc>
                <a:extLst>
                  <a:ext uri="{0D108BD9-81ED-4DB2-BD59-A6C34878D82A}">
                    <a16:rowId xmlns:a16="http://schemas.microsoft.com/office/drawing/2014/main" val="1756831539"/>
                  </a:ext>
                </a:extLst>
              </a:tr>
            </a:tbl>
          </a:graphicData>
        </a:graphic>
      </p:graphicFrame>
    </p:spTree>
    <p:extLst>
      <p:ext uri="{BB962C8B-B14F-4D97-AF65-F5344CB8AC3E}">
        <p14:creationId xmlns:p14="http://schemas.microsoft.com/office/powerpoint/2010/main" val="967260920"/>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28530FB8-0F01-3CC4-F4C5-42FF64415EFE}"/>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1864" r="21864"/>
          <a:stretch>
            <a:fillRect/>
          </a:stretch>
        </p:blipFill>
        <p:spPr>
          <a:xfrm>
            <a:off x="1178560" y="1942784"/>
            <a:ext cx="4277360" cy="4264976"/>
          </a:xfrm>
        </p:spPr>
      </p:pic>
      <p:sp>
        <p:nvSpPr>
          <p:cNvPr id="3" name="Title 2">
            <a:extLst>
              <a:ext uri="{FF2B5EF4-FFF2-40B4-BE49-F238E27FC236}">
                <a16:creationId xmlns:a16="http://schemas.microsoft.com/office/drawing/2014/main" id="{E7203020-8C94-E778-4A53-65EC8C635744}"/>
              </a:ext>
            </a:extLst>
          </p:cNvPr>
          <p:cNvSpPr>
            <a:spLocks noGrp="1"/>
          </p:cNvSpPr>
          <p:nvPr>
            <p:ph type="title"/>
          </p:nvPr>
        </p:nvSpPr>
        <p:spPr>
          <a:xfrm>
            <a:off x="589280" y="81281"/>
            <a:ext cx="11013439" cy="738526"/>
          </a:xfrm>
          <a:blipFill>
            <a:blip r:embed="rId3"/>
            <a:tile tx="0" ty="0" sx="100000" sy="100000" flip="none" algn="tl"/>
          </a:blipFill>
        </p:spPr>
        <p:txBody>
          <a:bodyPr>
            <a:normAutofit/>
          </a:bodyPr>
          <a:lstStyle/>
          <a:p>
            <a:r>
              <a:rPr lang="id-ID" sz="3600" dirty="0"/>
              <a:t>PERMASALAHAN URUSAN KEBENCANAAN</a:t>
            </a:r>
            <a:endParaRPr lang="en-ID" sz="3600" dirty="0"/>
          </a:p>
        </p:txBody>
      </p:sp>
      <p:sp>
        <p:nvSpPr>
          <p:cNvPr id="6" name="Text Placeholder 5">
            <a:extLst>
              <a:ext uri="{FF2B5EF4-FFF2-40B4-BE49-F238E27FC236}">
                <a16:creationId xmlns:a16="http://schemas.microsoft.com/office/drawing/2014/main" id="{37D82481-949E-C38E-06D2-B1B6AAE2286D}"/>
              </a:ext>
            </a:extLst>
          </p:cNvPr>
          <p:cNvSpPr>
            <a:spLocks noGrp="1"/>
          </p:cNvSpPr>
          <p:nvPr>
            <p:ph type="body" sz="quarter" idx="15"/>
          </p:nvPr>
        </p:nvSpPr>
        <p:spPr>
          <a:xfrm>
            <a:off x="5720080" y="1118150"/>
            <a:ext cx="5882639" cy="5276991"/>
          </a:xfrm>
        </p:spPr>
        <p:txBody>
          <a:bodyPr>
            <a:noAutofit/>
          </a:bodyPr>
          <a:lstStyle/>
          <a:p>
            <a:pPr marL="342900" indent="-342900">
              <a:buFont typeface="+mj-lt"/>
              <a:buAutoNum type="arabicParenR"/>
            </a:pPr>
            <a:r>
              <a:rPr lang="id-ID" sz="2000" b="1" dirty="0"/>
              <a:t>Belum terwujudnya penguatan mitigasi dan kesiapsiagaan bencana yang menjadi prioritas terkait lingkungan hidup, ketahanan bencana dan perubahan iklim;</a:t>
            </a:r>
          </a:p>
          <a:p>
            <a:pPr marL="342900" indent="-342900">
              <a:buFont typeface="+mj-lt"/>
              <a:buAutoNum type="arabicParenR"/>
            </a:pPr>
            <a:r>
              <a:rPr lang="id-ID" sz="2000" b="1" dirty="0"/>
              <a:t>Masih kurangnya SDM dalam hal ini Tenaga Tim Reaksi Cepat (TRC) yang terlatih dan kompeten di bidang kebencanaan;</a:t>
            </a:r>
          </a:p>
          <a:p>
            <a:pPr marL="342900" indent="-342900">
              <a:buFont typeface="+mj-lt"/>
              <a:buAutoNum type="arabicParenR"/>
            </a:pPr>
            <a:r>
              <a:rPr lang="id-ID" sz="2000" b="1" dirty="0"/>
              <a:t>Masih kurangnya anggaran dalam menunjang kegiatan pemenuhan pelayanan dasar kepada warga negara yang berada di kawasan rawan bencana, seperti contoh masih kurangnya kawasan yang ditingkatkan kapasitasnya untuk pencegahan dan kesiapsiagaan dalam hal pemenuhan penyediaan rambu jalur evakuasi, titik kumpul dan rambu informasi bencana.</a:t>
            </a:r>
            <a:endParaRPr lang="en-ID" sz="2000" b="1" dirty="0"/>
          </a:p>
        </p:txBody>
      </p:sp>
    </p:spTree>
    <p:extLst>
      <p:ext uri="{BB962C8B-B14F-4D97-AF65-F5344CB8AC3E}">
        <p14:creationId xmlns:p14="http://schemas.microsoft.com/office/powerpoint/2010/main" val="4241082940"/>
      </p:ext>
    </p:extLst>
  </p:cSld>
  <p:clrMapOvr>
    <a:masterClrMapping/>
  </p:clrMapOvr>
  <p:transition spd="slow">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FFDFF-8C17-5935-351B-941F46ADFD42}"/>
            </a:ext>
          </a:extLst>
        </p:cNvPr>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9CEBE5E3-FCDA-EA4A-3A8F-871292EF9305}"/>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1864" r="21864"/>
          <a:stretch>
            <a:fillRect/>
          </a:stretch>
        </p:blipFill>
        <p:spPr>
          <a:xfrm>
            <a:off x="1178560" y="1942784"/>
            <a:ext cx="4277360" cy="4264976"/>
          </a:xfrm>
        </p:spPr>
      </p:pic>
      <p:sp>
        <p:nvSpPr>
          <p:cNvPr id="3" name="Title 2">
            <a:extLst>
              <a:ext uri="{FF2B5EF4-FFF2-40B4-BE49-F238E27FC236}">
                <a16:creationId xmlns:a16="http://schemas.microsoft.com/office/drawing/2014/main" id="{9606D2F7-F076-18A0-AC39-4881F5822058}"/>
              </a:ext>
            </a:extLst>
          </p:cNvPr>
          <p:cNvSpPr>
            <a:spLocks noGrp="1"/>
          </p:cNvSpPr>
          <p:nvPr>
            <p:ph type="title"/>
          </p:nvPr>
        </p:nvSpPr>
        <p:spPr>
          <a:xfrm>
            <a:off x="589280" y="81281"/>
            <a:ext cx="11013439" cy="738526"/>
          </a:xfrm>
          <a:blipFill>
            <a:blip r:embed="rId3"/>
            <a:tile tx="0" ty="0" sx="100000" sy="100000" flip="none" algn="tl"/>
          </a:blipFill>
        </p:spPr>
        <p:txBody>
          <a:bodyPr>
            <a:normAutofit fontScale="90000"/>
          </a:bodyPr>
          <a:lstStyle/>
          <a:p>
            <a:pPr algn="l"/>
            <a:r>
              <a:rPr lang="id-ID" sz="3600" dirty="0"/>
              <a:t>Lanjutan.....</a:t>
            </a:r>
            <a:br>
              <a:rPr lang="id-ID" sz="3600" dirty="0"/>
            </a:br>
            <a:r>
              <a:rPr lang="id-ID" sz="3600" dirty="0"/>
              <a:t>PERMASALAHAN URUSAN KEBENCANAAN</a:t>
            </a:r>
            <a:endParaRPr lang="en-ID" sz="3600" dirty="0"/>
          </a:p>
        </p:txBody>
      </p:sp>
      <p:sp>
        <p:nvSpPr>
          <p:cNvPr id="6" name="Text Placeholder 5">
            <a:extLst>
              <a:ext uri="{FF2B5EF4-FFF2-40B4-BE49-F238E27FC236}">
                <a16:creationId xmlns:a16="http://schemas.microsoft.com/office/drawing/2014/main" id="{C725407E-1A37-7164-DC98-B6E1EEA67704}"/>
              </a:ext>
            </a:extLst>
          </p:cNvPr>
          <p:cNvSpPr>
            <a:spLocks noGrp="1"/>
          </p:cNvSpPr>
          <p:nvPr>
            <p:ph type="body" sz="quarter" idx="15"/>
          </p:nvPr>
        </p:nvSpPr>
        <p:spPr>
          <a:xfrm>
            <a:off x="5720080" y="1118150"/>
            <a:ext cx="5882639" cy="5276991"/>
          </a:xfrm>
        </p:spPr>
        <p:txBody>
          <a:bodyPr>
            <a:noAutofit/>
          </a:bodyPr>
          <a:lstStyle/>
          <a:p>
            <a:pPr marL="355600" indent="-355600"/>
            <a:r>
              <a:rPr lang="id-ID" sz="2000" b="1" dirty="0"/>
              <a:t>4) Belum tersedianya sarana dan prasarana yang memadai untuk menunjang pelayanan penyelamatan dan evakuasi korban bencana (darurat bencana) seperti contoh kurangnya kendaraan operasional (mobil rescue) yang berfungsi sebagai alat mobilisasi penanganan darurat bencana di wilayah yang terdampak bencana;</a:t>
            </a:r>
          </a:p>
          <a:p>
            <a:pPr marL="355600" indent="-355600"/>
            <a:r>
              <a:rPr lang="id-ID" sz="2000" b="1" dirty="0"/>
              <a:t>5) Belum optimalnya pemanfaatan teknologi informasi bidang kebencanaan, ini disebabkan masih kurangnya skill/kompetensi SDM Kebencanaan yang mumpuni dalam pengoperasian peralatan teknologi informasi kebencanaan.</a:t>
            </a:r>
          </a:p>
          <a:p>
            <a:endParaRPr lang="en-ID" sz="2000" b="1" dirty="0"/>
          </a:p>
        </p:txBody>
      </p:sp>
    </p:spTree>
    <p:extLst>
      <p:ext uri="{BB962C8B-B14F-4D97-AF65-F5344CB8AC3E}">
        <p14:creationId xmlns:p14="http://schemas.microsoft.com/office/powerpoint/2010/main" val="366461219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B2A8D1A0-1C40-FAF6-9071-880E1C4DA873}"/>
              </a:ext>
            </a:extLst>
          </p:cNvPr>
          <p:cNvSpPr>
            <a:spLocks noGrp="1"/>
          </p:cNvSpPr>
          <p:nvPr>
            <p:ph type="title"/>
          </p:nvPr>
        </p:nvSpPr>
        <p:spPr>
          <a:xfrm>
            <a:off x="914400" y="314961"/>
            <a:ext cx="10563300" cy="122936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r>
              <a:rPr lang="en-US" sz="2800" dirty="0" err="1"/>
              <a:t>Dokumentasi</a:t>
            </a:r>
            <a:r>
              <a:rPr lang="en-US" sz="2800" dirty="0"/>
              <a:t> </a:t>
            </a:r>
            <a:r>
              <a:rPr lang="id-ID" sz="2800" dirty="0"/>
              <a:t>Layanan </a:t>
            </a:r>
            <a:br>
              <a:rPr lang="id-ID" sz="2800" dirty="0"/>
            </a:br>
            <a:r>
              <a:rPr lang="id-ID" sz="2800" dirty="0"/>
              <a:t>BPBD Kab.Kep.Selayar</a:t>
            </a:r>
            <a:endParaRPr lang="en-US" sz="2800" dirty="0"/>
          </a:p>
        </p:txBody>
      </p:sp>
      <p:pic>
        <p:nvPicPr>
          <p:cNvPr id="5" name="Picture Placeholder 14">
            <a:extLst>
              <a:ext uri="{FF2B5EF4-FFF2-40B4-BE49-F238E27FC236}">
                <a16:creationId xmlns:a16="http://schemas.microsoft.com/office/drawing/2014/main" id="{51D79041-E3BA-35C0-3893-D9F622608D7F}"/>
              </a:ext>
            </a:extLst>
          </p:cNvPr>
          <p:cNvPicPr>
            <a:picLocks noGrp="1" noChangeAspect="1"/>
          </p:cNvPicPr>
          <p:nvPr>
            <p:ph idx="1"/>
          </p:nvPr>
        </p:nvPicPr>
        <p:blipFill>
          <a:blip r:embed="rId2"/>
          <a:srcRect l="17657" r="17657"/>
          <a:stretch/>
        </p:blipFill>
        <p:spPr>
          <a:xfrm>
            <a:off x="6806789" y="3879346"/>
            <a:ext cx="3850640" cy="2821066"/>
          </a:xfrm>
        </p:spPr>
      </p:pic>
      <p:pic>
        <p:nvPicPr>
          <p:cNvPr id="6" name="Picture 5">
            <a:extLst>
              <a:ext uri="{FF2B5EF4-FFF2-40B4-BE49-F238E27FC236}">
                <a16:creationId xmlns:a16="http://schemas.microsoft.com/office/drawing/2014/main" id="{D754976D-5C3B-FBC1-CCA7-CC32AF5C6B63}"/>
              </a:ext>
            </a:extLst>
          </p:cNvPr>
          <p:cNvPicPr>
            <a:picLocks noChangeAspect="1"/>
          </p:cNvPicPr>
          <p:nvPr/>
        </p:nvPicPr>
        <p:blipFill>
          <a:blip r:embed="rId3"/>
          <a:stretch>
            <a:fillRect/>
          </a:stretch>
        </p:blipFill>
        <p:spPr>
          <a:xfrm>
            <a:off x="1534571" y="2745751"/>
            <a:ext cx="3997580" cy="2949388"/>
          </a:xfrm>
          <a:prstGeom prst="rect">
            <a:avLst/>
          </a:prstGeom>
        </p:spPr>
      </p:pic>
      <p:pic>
        <p:nvPicPr>
          <p:cNvPr id="7" name="Picture 6">
            <a:extLst>
              <a:ext uri="{FF2B5EF4-FFF2-40B4-BE49-F238E27FC236}">
                <a16:creationId xmlns:a16="http://schemas.microsoft.com/office/drawing/2014/main" id="{08C1ADAA-3427-90F6-5561-C2CAB81AB857}"/>
              </a:ext>
            </a:extLst>
          </p:cNvPr>
          <p:cNvPicPr>
            <a:picLocks noChangeAspect="1"/>
          </p:cNvPicPr>
          <p:nvPr/>
        </p:nvPicPr>
        <p:blipFill>
          <a:blip r:embed="rId4"/>
          <a:stretch>
            <a:fillRect/>
          </a:stretch>
        </p:blipFill>
        <p:spPr>
          <a:xfrm>
            <a:off x="6829500" y="1014517"/>
            <a:ext cx="3827929" cy="2588708"/>
          </a:xfrm>
          <a:prstGeom prst="rect">
            <a:avLst/>
          </a:prstGeom>
        </p:spPr>
      </p:pic>
      <p:sp>
        <p:nvSpPr>
          <p:cNvPr id="8" name="TextBox 7">
            <a:extLst>
              <a:ext uri="{FF2B5EF4-FFF2-40B4-BE49-F238E27FC236}">
                <a16:creationId xmlns:a16="http://schemas.microsoft.com/office/drawing/2014/main" id="{B9363A12-7765-375F-863F-2C42D6F86A12}"/>
              </a:ext>
            </a:extLst>
          </p:cNvPr>
          <p:cNvSpPr txBox="1"/>
          <p:nvPr/>
        </p:nvSpPr>
        <p:spPr>
          <a:xfrm>
            <a:off x="1030014" y="1765738"/>
            <a:ext cx="5208226" cy="830997"/>
          </a:xfrm>
          <a:prstGeom prst="rect">
            <a:avLst/>
          </a:prstGeom>
          <a:blipFill>
            <a:blip r:embed="rId5"/>
            <a:tile tx="0" ty="0" sx="100000" sy="100000" flip="none" algn="tl"/>
          </a:blipFill>
        </p:spPr>
        <p:txBody>
          <a:bodyPr wrap="square" rtlCol="0">
            <a:spAutoFit/>
          </a:bodyPr>
          <a:lstStyle/>
          <a:p>
            <a:pPr marL="342900" indent="-342900">
              <a:buFont typeface="Wingdings" panose="05000000000000000000" pitchFamily="2" charset="2"/>
              <a:buChar char="q"/>
            </a:pPr>
            <a:r>
              <a:rPr lang="id-ID" sz="2400" b="1" dirty="0"/>
              <a:t>Pemberian Bantuan Logistik Korban Bencana</a:t>
            </a:r>
            <a:endParaRPr lang="en-US" sz="2400" b="1" dirty="0"/>
          </a:p>
        </p:txBody>
      </p:sp>
    </p:spTree>
    <p:extLst>
      <p:ext uri="{BB962C8B-B14F-4D97-AF65-F5344CB8AC3E}">
        <p14:creationId xmlns:p14="http://schemas.microsoft.com/office/powerpoint/2010/main" val="252870555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69"/>
          <p:cNvPicPr>
            <a:picLocks noChangeAspect="1"/>
          </p:cNvPicPr>
          <p:nvPr/>
        </p:nvPicPr>
        <p:blipFill rotWithShape="1">
          <a:blip r:embed="rId9">
            <a:extLst>
              <a:ext uri="{28A0092B-C50C-407E-A947-70E740481C1C}">
                <a14:useLocalDpi xmlns:a14="http://schemas.microsoft.com/office/drawing/2010/main" val="0"/>
              </a:ext>
            </a:extLst>
          </a:blip>
          <a:srcRect l="21549" t="18606" r="18966"/>
          <a:stretch/>
        </p:blipFill>
        <p:spPr>
          <a:xfrm>
            <a:off x="0" y="-15766"/>
            <a:ext cx="7535307" cy="6873766"/>
          </a:xfrm>
          <a:custGeom>
            <a:avLst/>
            <a:gdLst>
              <a:gd name="connsiteX0" fmla="*/ 1109814 w 7535307"/>
              <a:gd name="connsiteY0" fmla="*/ 0 h 6873766"/>
              <a:gd name="connsiteX1" fmla="*/ 7535307 w 7535307"/>
              <a:gd name="connsiteY1" fmla="*/ 0 h 6873766"/>
              <a:gd name="connsiteX2" fmla="*/ 4948862 w 7535307"/>
              <a:gd name="connsiteY2" fmla="*/ 6873766 h 6873766"/>
              <a:gd name="connsiteX3" fmla="*/ 0 w 7535307"/>
              <a:gd name="connsiteY3" fmla="*/ 6873766 h 6873766"/>
              <a:gd name="connsiteX4" fmla="*/ 0 w 7535307"/>
              <a:gd name="connsiteY4" fmla="*/ 2949453 h 6873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5307" h="6873766">
                <a:moveTo>
                  <a:pt x="1109814" y="0"/>
                </a:moveTo>
                <a:lnTo>
                  <a:pt x="7535307" y="0"/>
                </a:lnTo>
                <a:lnTo>
                  <a:pt x="4948862" y="6873766"/>
                </a:lnTo>
                <a:lnTo>
                  <a:pt x="0" y="6873766"/>
                </a:lnTo>
                <a:lnTo>
                  <a:pt x="0" y="2949453"/>
                </a:lnTo>
                <a:close/>
              </a:path>
            </a:pathLst>
          </a:custGeom>
          <a:effectLst>
            <a:outerShdw blurRad="50800" dist="38100" dir="10800000" algn="r" rotWithShape="0">
              <a:prstClr val="black">
                <a:alpha val="40000"/>
              </a:prstClr>
            </a:outerShdw>
          </a:effectLst>
        </p:spPr>
      </p:pic>
      <p:cxnSp>
        <p:nvCxnSpPr>
          <p:cNvPr id="4" name="Straight Connector 3"/>
          <p:cNvCxnSpPr>
            <a:stCxn id="70" idx="2"/>
            <a:endCxn id="70" idx="1"/>
          </p:cNvCxnSpPr>
          <p:nvPr/>
        </p:nvCxnSpPr>
        <p:spPr>
          <a:xfrm flipV="1">
            <a:off x="4948862" y="-15766"/>
            <a:ext cx="2586445" cy="6873766"/>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 name="Title 1"/>
          <p:cNvSpPr txBox="1">
            <a:spLocks/>
          </p:cNvSpPr>
          <p:nvPr/>
        </p:nvSpPr>
        <p:spPr>
          <a:xfrm>
            <a:off x="7617803" y="132081"/>
            <a:ext cx="4280657" cy="78832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d-ID" sz="4000" dirty="0"/>
              <a:t>OUTLINE</a:t>
            </a:r>
            <a:endParaRPr lang="en-US" sz="4000" dirty="0"/>
          </a:p>
        </p:txBody>
      </p:sp>
      <p:grpSp>
        <p:nvGrpSpPr>
          <p:cNvPr id="14" name="Group 13"/>
          <p:cNvGrpSpPr/>
          <p:nvPr>
            <p:custDataLst>
              <p:custData r:id="rId1"/>
            </p:custDataLst>
          </p:nvPr>
        </p:nvGrpSpPr>
        <p:grpSpPr>
          <a:xfrm>
            <a:off x="6568555" y="418049"/>
            <a:ext cx="1008000" cy="1008000"/>
            <a:chOff x="1222376" y="3105150"/>
            <a:chExt cx="647700" cy="647700"/>
          </a:xfrm>
        </p:grpSpPr>
        <p:sp>
          <p:nvSpPr>
            <p:cNvPr id="15" name="Oval 403"/>
            <p:cNvSpPr>
              <a:spLocks noChangeArrowheads="1"/>
            </p:cNvSpPr>
            <p:nvPr/>
          </p:nvSpPr>
          <p:spPr bwMode="auto">
            <a:xfrm>
              <a:off x="1222376" y="3105150"/>
              <a:ext cx="647700" cy="647700"/>
            </a:xfrm>
            <a:prstGeom prst="ellipse">
              <a:avLst/>
            </a:prstGeom>
            <a:solidFill>
              <a:schemeClr val="accent1"/>
            </a:solidFill>
            <a:ln w="38100">
              <a:solidFill>
                <a:schemeClr val="bg1"/>
              </a:solid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16" name="Freeform 404"/>
            <p:cNvSpPr>
              <a:spLocks/>
            </p:cNvSpPr>
            <p:nvPr/>
          </p:nvSpPr>
          <p:spPr bwMode="auto">
            <a:xfrm>
              <a:off x="1404938" y="3240088"/>
              <a:ext cx="292100" cy="377825"/>
            </a:xfrm>
            <a:custGeom>
              <a:avLst/>
              <a:gdLst/>
              <a:ahLst/>
              <a:cxnLst>
                <a:cxn ang="0">
                  <a:pos x="1874" y="2266"/>
                </a:cxn>
                <a:cxn ang="0">
                  <a:pos x="1726" y="2413"/>
                </a:cxn>
                <a:cxn ang="0">
                  <a:pos x="148" y="2413"/>
                </a:cxn>
                <a:cxn ang="0">
                  <a:pos x="0" y="2266"/>
                </a:cxn>
                <a:cxn ang="0">
                  <a:pos x="0" y="147"/>
                </a:cxn>
                <a:cxn ang="0">
                  <a:pos x="148" y="0"/>
                </a:cxn>
                <a:cxn ang="0">
                  <a:pos x="1726" y="0"/>
                </a:cxn>
                <a:cxn ang="0">
                  <a:pos x="1874" y="147"/>
                </a:cxn>
                <a:cxn ang="0">
                  <a:pos x="1874" y="2266"/>
                </a:cxn>
              </a:cxnLst>
              <a:rect l="0" t="0" r="r" b="b"/>
              <a:pathLst>
                <a:path w="1874" h="2413">
                  <a:moveTo>
                    <a:pt x="1874" y="2266"/>
                  </a:moveTo>
                  <a:cubicBezTo>
                    <a:pt x="1874" y="2347"/>
                    <a:pt x="1808" y="2413"/>
                    <a:pt x="1726" y="2413"/>
                  </a:cubicBezTo>
                  <a:lnTo>
                    <a:pt x="148" y="2413"/>
                  </a:lnTo>
                  <a:cubicBezTo>
                    <a:pt x="66" y="2413"/>
                    <a:pt x="0" y="2347"/>
                    <a:pt x="0" y="2266"/>
                  </a:cubicBezTo>
                  <a:lnTo>
                    <a:pt x="0" y="147"/>
                  </a:lnTo>
                  <a:cubicBezTo>
                    <a:pt x="0" y="66"/>
                    <a:pt x="66" y="0"/>
                    <a:pt x="148" y="0"/>
                  </a:cubicBezTo>
                  <a:lnTo>
                    <a:pt x="1726" y="0"/>
                  </a:lnTo>
                  <a:cubicBezTo>
                    <a:pt x="1808" y="0"/>
                    <a:pt x="1874" y="66"/>
                    <a:pt x="1874" y="147"/>
                  </a:cubicBezTo>
                  <a:lnTo>
                    <a:pt x="1874" y="2266"/>
                  </a:lnTo>
                  <a:close/>
                </a:path>
              </a:pathLst>
            </a:custGeom>
            <a:solidFill>
              <a:srgbClr val="0F2F41"/>
            </a:solidFill>
            <a:ln w="9525">
              <a:no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17" name="Freeform 405"/>
            <p:cNvSpPr>
              <a:spLocks/>
            </p:cNvSpPr>
            <p:nvPr/>
          </p:nvSpPr>
          <p:spPr bwMode="auto">
            <a:xfrm>
              <a:off x="1436688" y="3282950"/>
              <a:ext cx="228600" cy="293688"/>
            </a:xfrm>
            <a:custGeom>
              <a:avLst/>
              <a:gdLst/>
              <a:ahLst/>
              <a:cxnLst>
                <a:cxn ang="0">
                  <a:pos x="1456" y="1761"/>
                </a:cxn>
                <a:cxn ang="0">
                  <a:pos x="1342" y="1875"/>
                </a:cxn>
                <a:cxn ang="0">
                  <a:pos x="114" y="1875"/>
                </a:cxn>
                <a:cxn ang="0">
                  <a:pos x="0" y="1761"/>
                </a:cxn>
                <a:cxn ang="0">
                  <a:pos x="0" y="114"/>
                </a:cxn>
                <a:cxn ang="0">
                  <a:pos x="114" y="0"/>
                </a:cxn>
                <a:cxn ang="0">
                  <a:pos x="1342" y="0"/>
                </a:cxn>
                <a:cxn ang="0">
                  <a:pos x="1456" y="114"/>
                </a:cxn>
                <a:cxn ang="0">
                  <a:pos x="1456" y="1761"/>
                </a:cxn>
              </a:cxnLst>
              <a:rect l="0" t="0" r="r" b="b"/>
              <a:pathLst>
                <a:path w="1456" h="1875">
                  <a:moveTo>
                    <a:pt x="1456" y="1761"/>
                  </a:moveTo>
                  <a:cubicBezTo>
                    <a:pt x="1456" y="1824"/>
                    <a:pt x="1405" y="1875"/>
                    <a:pt x="1342" y="1875"/>
                  </a:cubicBezTo>
                  <a:lnTo>
                    <a:pt x="114" y="1875"/>
                  </a:lnTo>
                  <a:cubicBezTo>
                    <a:pt x="51" y="1875"/>
                    <a:pt x="0" y="1824"/>
                    <a:pt x="0" y="1761"/>
                  </a:cubicBezTo>
                  <a:lnTo>
                    <a:pt x="0" y="114"/>
                  </a:lnTo>
                  <a:cubicBezTo>
                    <a:pt x="0" y="51"/>
                    <a:pt x="51" y="0"/>
                    <a:pt x="114" y="0"/>
                  </a:cubicBezTo>
                  <a:lnTo>
                    <a:pt x="1342" y="0"/>
                  </a:lnTo>
                  <a:cubicBezTo>
                    <a:pt x="1405" y="0"/>
                    <a:pt x="1456" y="51"/>
                    <a:pt x="1456" y="114"/>
                  </a:cubicBezTo>
                  <a:lnTo>
                    <a:pt x="1456" y="1761"/>
                  </a:lnTo>
                  <a:close/>
                </a:path>
              </a:pathLst>
            </a:custGeom>
            <a:solidFill>
              <a:srgbClr val="F6F0E6"/>
            </a:solidFill>
            <a:ln w="9525">
              <a:no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18" name="Freeform 406"/>
            <p:cNvSpPr>
              <a:spLocks/>
            </p:cNvSpPr>
            <p:nvPr/>
          </p:nvSpPr>
          <p:spPr bwMode="auto">
            <a:xfrm>
              <a:off x="1506538" y="3343275"/>
              <a:ext cx="133350" cy="15875"/>
            </a:xfrm>
            <a:custGeom>
              <a:avLst/>
              <a:gdLst/>
              <a:ahLst/>
              <a:cxnLst>
                <a:cxn ang="0">
                  <a:pos x="855" y="70"/>
                </a:cxn>
                <a:cxn ang="0">
                  <a:pos x="820" y="104"/>
                </a:cxn>
                <a:cxn ang="0">
                  <a:pos x="34" y="104"/>
                </a:cxn>
                <a:cxn ang="0">
                  <a:pos x="0" y="70"/>
                </a:cxn>
                <a:cxn ang="0">
                  <a:pos x="0" y="35"/>
                </a:cxn>
                <a:cxn ang="0">
                  <a:pos x="34" y="0"/>
                </a:cxn>
                <a:cxn ang="0">
                  <a:pos x="820" y="0"/>
                </a:cxn>
                <a:cxn ang="0">
                  <a:pos x="855" y="35"/>
                </a:cxn>
                <a:cxn ang="0">
                  <a:pos x="855" y="70"/>
                </a:cxn>
              </a:cxnLst>
              <a:rect l="0" t="0" r="r" b="b"/>
              <a:pathLst>
                <a:path w="855" h="104">
                  <a:moveTo>
                    <a:pt x="855" y="70"/>
                  </a:moveTo>
                  <a:cubicBezTo>
                    <a:pt x="855" y="89"/>
                    <a:pt x="839" y="104"/>
                    <a:pt x="820" y="104"/>
                  </a:cubicBezTo>
                  <a:lnTo>
                    <a:pt x="34" y="104"/>
                  </a:lnTo>
                  <a:cubicBezTo>
                    <a:pt x="15" y="104"/>
                    <a:pt x="0" y="89"/>
                    <a:pt x="0" y="70"/>
                  </a:cubicBezTo>
                  <a:lnTo>
                    <a:pt x="0" y="35"/>
                  </a:lnTo>
                  <a:cubicBezTo>
                    <a:pt x="0" y="16"/>
                    <a:pt x="15" y="0"/>
                    <a:pt x="34" y="0"/>
                  </a:cubicBezTo>
                  <a:lnTo>
                    <a:pt x="820" y="0"/>
                  </a:lnTo>
                  <a:cubicBezTo>
                    <a:pt x="839" y="0"/>
                    <a:pt x="855" y="16"/>
                    <a:pt x="855" y="35"/>
                  </a:cubicBezTo>
                  <a:lnTo>
                    <a:pt x="855" y="70"/>
                  </a:lnTo>
                  <a:close/>
                </a:path>
              </a:pathLst>
            </a:custGeom>
            <a:solidFill>
              <a:srgbClr val="0F2F41"/>
            </a:solidFill>
            <a:ln w="9525">
              <a:no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19" name="Freeform 407"/>
            <p:cNvSpPr>
              <a:spLocks/>
            </p:cNvSpPr>
            <p:nvPr/>
          </p:nvSpPr>
          <p:spPr bwMode="auto">
            <a:xfrm>
              <a:off x="1465263" y="3336925"/>
              <a:ext cx="30163" cy="30163"/>
            </a:xfrm>
            <a:custGeom>
              <a:avLst/>
              <a:gdLst/>
              <a:ahLst/>
              <a:cxnLst>
                <a:cxn ang="0">
                  <a:pos x="194" y="158"/>
                </a:cxn>
                <a:cxn ang="0">
                  <a:pos x="158" y="194"/>
                </a:cxn>
                <a:cxn ang="0">
                  <a:pos x="36" y="194"/>
                </a:cxn>
                <a:cxn ang="0">
                  <a:pos x="0" y="158"/>
                </a:cxn>
                <a:cxn ang="0">
                  <a:pos x="0" y="36"/>
                </a:cxn>
                <a:cxn ang="0">
                  <a:pos x="36" y="0"/>
                </a:cxn>
                <a:cxn ang="0">
                  <a:pos x="158" y="0"/>
                </a:cxn>
                <a:cxn ang="0">
                  <a:pos x="194" y="36"/>
                </a:cxn>
                <a:cxn ang="0">
                  <a:pos x="194" y="158"/>
                </a:cxn>
              </a:cxnLst>
              <a:rect l="0" t="0" r="r" b="b"/>
              <a:pathLst>
                <a:path w="194" h="194">
                  <a:moveTo>
                    <a:pt x="194" y="158"/>
                  </a:moveTo>
                  <a:cubicBezTo>
                    <a:pt x="194" y="178"/>
                    <a:pt x="178" y="194"/>
                    <a:pt x="158" y="194"/>
                  </a:cubicBezTo>
                  <a:lnTo>
                    <a:pt x="36" y="194"/>
                  </a:lnTo>
                  <a:cubicBezTo>
                    <a:pt x="16" y="194"/>
                    <a:pt x="0" y="178"/>
                    <a:pt x="0" y="158"/>
                  </a:cubicBezTo>
                  <a:lnTo>
                    <a:pt x="0" y="36"/>
                  </a:lnTo>
                  <a:cubicBezTo>
                    <a:pt x="0" y="16"/>
                    <a:pt x="16" y="0"/>
                    <a:pt x="36" y="0"/>
                  </a:cubicBezTo>
                  <a:lnTo>
                    <a:pt x="158" y="0"/>
                  </a:lnTo>
                  <a:cubicBezTo>
                    <a:pt x="178" y="0"/>
                    <a:pt x="194" y="16"/>
                    <a:pt x="194" y="36"/>
                  </a:cubicBezTo>
                  <a:lnTo>
                    <a:pt x="194" y="158"/>
                  </a:lnTo>
                  <a:close/>
                </a:path>
              </a:pathLst>
            </a:custGeom>
            <a:solidFill>
              <a:srgbClr val="0F2F41"/>
            </a:solidFill>
            <a:ln w="9525">
              <a:no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20" name="Freeform 408"/>
            <p:cNvSpPr>
              <a:spLocks/>
            </p:cNvSpPr>
            <p:nvPr/>
          </p:nvSpPr>
          <p:spPr bwMode="auto">
            <a:xfrm>
              <a:off x="1506538" y="3384550"/>
              <a:ext cx="133350" cy="15875"/>
            </a:xfrm>
            <a:custGeom>
              <a:avLst/>
              <a:gdLst/>
              <a:ahLst/>
              <a:cxnLst>
                <a:cxn ang="0">
                  <a:pos x="855" y="69"/>
                </a:cxn>
                <a:cxn ang="0">
                  <a:pos x="820" y="103"/>
                </a:cxn>
                <a:cxn ang="0">
                  <a:pos x="34" y="103"/>
                </a:cxn>
                <a:cxn ang="0">
                  <a:pos x="0" y="69"/>
                </a:cxn>
                <a:cxn ang="0">
                  <a:pos x="0" y="34"/>
                </a:cxn>
                <a:cxn ang="0">
                  <a:pos x="34" y="0"/>
                </a:cxn>
                <a:cxn ang="0">
                  <a:pos x="820" y="0"/>
                </a:cxn>
                <a:cxn ang="0">
                  <a:pos x="855" y="34"/>
                </a:cxn>
                <a:cxn ang="0">
                  <a:pos x="855" y="69"/>
                </a:cxn>
              </a:cxnLst>
              <a:rect l="0" t="0" r="r" b="b"/>
              <a:pathLst>
                <a:path w="855" h="103">
                  <a:moveTo>
                    <a:pt x="855" y="69"/>
                  </a:moveTo>
                  <a:cubicBezTo>
                    <a:pt x="855" y="88"/>
                    <a:pt x="839" y="103"/>
                    <a:pt x="820" y="103"/>
                  </a:cubicBezTo>
                  <a:lnTo>
                    <a:pt x="34" y="103"/>
                  </a:lnTo>
                  <a:cubicBezTo>
                    <a:pt x="15" y="103"/>
                    <a:pt x="0" y="88"/>
                    <a:pt x="0" y="69"/>
                  </a:cubicBezTo>
                  <a:lnTo>
                    <a:pt x="0" y="34"/>
                  </a:lnTo>
                  <a:cubicBezTo>
                    <a:pt x="0" y="15"/>
                    <a:pt x="15" y="0"/>
                    <a:pt x="34" y="0"/>
                  </a:cubicBezTo>
                  <a:lnTo>
                    <a:pt x="820" y="0"/>
                  </a:lnTo>
                  <a:cubicBezTo>
                    <a:pt x="839" y="0"/>
                    <a:pt x="855" y="15"/>
                    <a:pt x="855" y="34"/>
                  </a:cubicBezTo>
                  <a:lnTo>
                    <a:pt x="855" y="69"/>
                  </a:lnTo>
                  <a:close/>
                </a:path>
              </a:pathLst>
            </a:custGeom>
            <a:solidFill>
              <a:srgbClr val="0F2F41"/>
            </a:solidFill>
            <a:ln w="9525">
              <a:no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21" name="Freeform 409"/>
            <p:cNvSpPr>
              <a:spLocks/>
            </p:cNvSpPr>
            <p:nvPr/>
          </p:nvSpPr>
          <p:spPr bwMode="auto">
            <a:xfrm>
              <a:off x="1465263" y="3378200"/>
              <a:ext cx="30163" cy="30163"/>
            </a:xfrm>
            <a:custGeom>
              <a:avLst/>
              <a:gdLst/>
              <a:ahLst/>
              <a:cxnLst>
                <a:cxn ang="0">
                  <a:pos x="194" y="157"/>
                </a:cxn>
                <a:cxn ang="0">
                  <a:pos x="158" y="193"/>
                </a:cxn>
                <a:cxn ang="0">
                  <a:pos x="36" y="193"/>
                </a:cxn>
                <a:cxn ang="0">
                  <a:pos x="0" y="157"/>
                </a:cxn>
                <a:cxn ang="0">
                  <a:pos x="0" y="36"/>
                </a:cxn>
                <a:cxn ang="0">
                  <a:pos x="36" y="0"/>
                </a:cxn>
                <a:cxn ang="0">
                  <a:pos x="158" y="0"/>
                </a:cxn>
                <a:cxn ang="0">
                  <a:pos x="194" y="36"/>
                </a:cxn>
                <a:cxn ang="0">
                  <a:pos x="194" y="157"/>
                </a:cxn>
              </a:cxnLst>
              <a:rect l="0" t="0" r="r" b="b"/>
              <a:pathLst>
                <a:path w="194" h="193">
                  <a:moveTo>
                    <a:pt x="194" y="157"/>
                  </a:moveTo>
                  <a:cubicBezTo>
                    <a:pt x="194" y="177"/>
                    <a:pt x="178" y="193"/>
                    <a:pt x="158" y="193"/>
                  </a:cubicBezTo>
                  <a:lnTo>
                    <a:pt x="36" y="193"/>
                  </a:lnTo>
                  <a:cubicBezTo>
                    <a:pt x="16" y="193"/>
                    <a:pt x="0" y="177"/>
                    <a:pt x="0" y="157"/>
                  </a:cubicBezTo>
                  <a:lnTo>
                    <a:pt x="0" y="36"/>
                  </a:lnTo>
                  <a:cubicBezTo>
                    <a:pt x="0" y="16"/>
                    <a:pt x="16" y="0"/>
                    <a:pt x="36" y="0"/>
                  </a:cubicBezTo>
                  <a:lnTo>
                    <a:pt x="158" y="0"/>
                  </a:lnTo>
                  <a:cubicBezTo>
                    <a:pt x="178" y="0"/>
                    <a:pt x="194" y="16"/>
                    <a:pt x="194" y="36"/>
                  </a:cubicBezTo>
                  <a:lnTo>
                    <a:pt x="194" y="157"/>
                  </a:lnTo>
                  <a:close/>
                </a:path>
              </a:pathLst>
            </a:custGeom>
            <a:solidFill>
              <a:srgbClr val="0F2F41"/>
            </a:solidFill>
            <a:ln w="9525">
              <a:no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22" name="Freeform 410"/>
            <p:cNvSpPr>
              <a:spLocks/>
            </p:cNvSpPr>
            <p:nvPr/>
          </p:nvSpPr>
          <p:spPr bwMode="auto">
            <a:xfrm>
              <a:off x="1506538" y="3427413"/>
              <a:ext cx="133350" cy="15875"/>
            </a:xfrm>
            <a:custGeom>
              <a:avLst/>
              <a:gdLst/>
              <a:ahLst/>
              <a:cxnLst>
                <a:cxn ang="0">
                  <a:pos x="855" y="70"/>
                </a:cxn>
                <a:cxn ang="0">
                  <a:pos x="820" y="104"/>
                </a:cxn>
                <a:cxn ang="0">
                  <a:pos x="34" y="104"/>
                </a:cxn>
                <a:cxn ang="0">
                  <a:pos x="0" y="70"/>
                </a:cxn>
                <a:cxn ang="0">
                  <a:pos x="0" y="34"/>
                </a:cxn>
                <a:cxn ang="0">
                  <a:pos x="34" y="0"/>
                </a:cxn>
                <a:cxn ang="0">
                  <a:pos x="820" y="0"/>
                </a:cxn>
                <a:cxn ang="0">
                  <a:pos x="855" y="34"/>
                </a:cxn>
                <a:cxn ang="0">
                  <a:pos x="855" y="70"/>
                </a:cxn>
              </a:cxnLst>
              <a:rect l="0" t="0" r="r" b="b"/>
              <a:pathLst>
                <a:path w="855" h="104">
                  <a:moveTo>
                    <a:pt x="855" y="70"/>
                  </a:moveTo>
                  <a:cubicBezTo>
                    <a:pt x="855" y="88"/>
                    <a:pt x="839" y="104"/>
                    <a:pt x="820" y="104"/>
                  </a:cubicBezTo>
                  <a:lnTo>
                    <a:pt x="34" y="104"/>
                  </a:lnTo>
                  <a:cubicBezTo>
                    <a:pt x="15" y="104"/>
                    <a:pt x="0" y="88"/>
                    <a:pt x="0" y="70"/>
                  </a:cubicBezTo>
                  <a:lnTo>
                    <a:pt x="0" y="34"/>
                  </a:lnTo>
                  <a:cubicBezTo>
                    <a:pt x="0" y="15"/>
                    <a:pt x="15" y="0"/>
                    <a:pt x="34" y="0"/>
                  </a:cubicBezTo>
                  <a:lnTo>
                    <a:pt x="820" y="0"/>
                  </a:lnTo>
                  <a:cubicBezTo>
                    <a:pt x="839" y="0"/>
                    <a:pt x="855" y="15"/>
                    <a:pt x="855" y="34"/>
                  </a:cubicBezTo>
                  <a:lnTo>
                    <a:pt x="855" y="70"/>
                  </a:lnTo>
                  <a:close/>
                </a:path>
              </a:pathLst>
            </a:custGeom>
            <a:solidFill>
              <a:srgbClr val="0F2F41"/>
            </a:solidFill>
            <a:ln w="9525">
              <a:no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23" name="Freeform 411"/>
            <p:cNvSpPr>
              <a:spLocks/>
            </p:cNvSpPr>
            <p:nvPr/>
          </p:nvSpPr>
          <p:spPr bwMode="auto">
            <a:xfrm>
              <a:off x="1465263" y="3419475"/>
              <a:ext cx="30163" cy="30163"/>
            </a:xfrm>
            <a:custGeom>
              <a:avLst/>
              <a:gdLst/>
              <a:ahLst/>
              <a:cxnLst>
                <a:cxn ang="0">
                  <a:pos x="194" y="158"/>
                </a:cxn>
                <a:cxn ang="0">
                  <a:pos x="158" y="194"/>
                </a:cxn>
                <a:cxn ang="0">
                  <a:pos x="36" y="194"/>
                </a:cxn>
                <a:cxn ang="0">
                  <a:pos x="0" y="158"/>
                </a:cxn>
                <a:cxn ang="0">
                  <a:pos x="0" y="36"/>
                </a:cxn>
                <a:cxn ang="0">
                  <a:pos x="36" y="0"/>
                </a:cxn>
                <a:cxn ang="0">
                  <a:pos x="158" y="0"/>
                </a:cxn>
                <a:cxn ang="0">
                  <a:pos x="194" y="36"/>
                </a:cxn>
                <a:cxn ang="0">
                  <a:pos x="194" y="158"/>
                </a:cxn>
              </a:cxnLst>
              <a:rect l="0" t="0" r="r" b="b"/>
              <a:pathLst>
                <a:path w="194" h="194">
                  <a:moveTo>
                    <a:pt x="194" y="158"/>
                  </a:moveTo>
                  <a:cubicBezTo>
                    <a:pt x="194" y="178"/>
                    <a:pt x="178" y="194"/>
                    <a:pt x="158" y="194"/>
                  </a:cubicBezTo>
                  <a:lnTo>
                    <a:pt x="36" y="194"/>
                  </a:lnTo>
                  <a:cubicBezTo>
                    <a:pt x="16" y="194"/>
                    <a:pt x="0" y="178"/>
                    <a:pt x="0" y="158"/>
                  </a:cubicBezTo>
                  <a:lnTo>
                    <a:pt x="0" y="36"/>
                  </a:lnTo>
                  <a:cubicBezTo>
                    <a:pt x="0" y="16"/>
                    <a:pt x="16" y="0"/>
                    <a:pt x="36" y="0"/>
                  </a:cubicBezTo>
                  <a:lnTo>
                    <a:pt x="158" y="0"/>
                  </a:lnTo>
                  <a:cubicBezTo>
                    <a:pt x="178" y="0"/>
                    <a:pt x="194" y="16"/>
                    <a:pt x="194" y="36"/>
                  </a:cubicBezTo>
                  <a:lnTo>
                    <a:pt x="194" y="158"/>
                  </a:lnTo>
                  <a:close/>
                </a:path>
              </a:pathLst>
            </a:custGeom>
            <a:solidFill>
              <a:srgbClr val="0F2F41"/>
            </a:solidFill>
            <a:ln w="9525">
              <a:no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24" name="Freeform 412"/>
            <p:cNvSpPr>
              <a:spLocks/>
            </p:cNvSpPr>
            <p:nvPr/>
          </p:nvSpPr>
          <p:spPr bwMode="auto">
            <a:xfrm>
              <a:off x="1506538" y="3468688"/>
              <a:ext cx="133350" cy="15875"/>
            </a:xfrm>
            <a:custGeom>
              <a:avLst/>
              <a:gdLst/>
              <a:ahLst/>
              <a:cxnLst>
                <a:cxn ang="0">
                  <a:pos x="855" y="69"/>
                </a:cxn>
                <a:cxn ang="0">
                  <a:pos x="820" y="103"/>
                </a:cxn>
                <a:cxn ang="0">
                  <a:pos x="34" y="103"/>
                </a:cxn>
                <a:cxn ang="0">
                  <a:pos x="0" y="69"/>
                </a:cxn>
                <a:cxn ang="0">
                  <a:pos x="0" y="34"/>
                </a:cxn>
                <a:cxn ang="0">
                  <a:pos x="34" y="0"/>
                </a:cxn>
                <a:cxn ang="0">
                  <a:pos x="820" y="0"/>
                </a:cxn>
                <a:cxn ang="0">
                  <a:pos x="855" y="34"/>
                </a:cxn>
                <a:cxn ang="0">
                  <a:pos x="855" y="69"/>
                </a:cxn>
              </a:cxnLst>
              <a:rect l="0" t="0" r="r" b="b"/>
              <a:pathLst>
                <a:path w="855" h="103">
                  <a:moveTo>
                    <a:pt x="855" y="69"/>
                  </a:moveTo>
                  <a:cubicBezTo>
                    <a:pt x="855" y="88"/>
                    <a:pt x="839" y="103"/>
                    <a:pt x="820" y="103"/>
                  </a:cubicBezTo>
                  <a:lnTo>
                    <a:pt x="34" y="103"/>
                  </a:lnTo>
                  <a:cubicBezTo>
                    <a:pt x="15" y="103"/>
                    <a:pt x="0" y="88"/>
                    <a:pt x="0" y="69"/>
                  </a:cubicBezTo>
                  <a:lnTo>
                    <a:pt x="0" y="34"/>
                  </a:lnTo>
                  <a:cubicBezTo>
                    <a:pt x="0" y="15"/>
                    <a:pt x="15" y="0"/>
                    <a:pt x="34" y="0"/>
                  </a:cubicBezTo>
                  <a:lnTo>
                    <a:pt x="820" y="0"/>
                  </a:lnTo>
                  <a:cubicBezTo>
                    <a:pt x="839" y="0"/>
                    <a:pt x="855" y="15"/>
                    <a:pt x="855" y="34"/>
                  </a:cubicBezTo>
                  <a:lnTo>
                    <a:pt x="855" y="69"/>
                  </a:lnTo>
                  <a:close/>
                </a:path>
              </a:pathLst>
            </a:custGeom>
            <a:solidFill>
              <a:srgbClr val="0F2F41"/>
            </a:solidFill>
            <a:ln w="9525">
              <a:no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25" name="Freeform 413"/>
            <p:cNvSpPr>
              <a:spLocks/>
            </p:cNvSpPr>
            <p:nvPr/>
          </p:nvSpPr>
          <p:spPr bwMode="auto">
            <a:xfrm>
              <a:off x="1465263" y="3460750"/>
              <a:ext cx="30163" cy="30163"/>
            </a:xfrm>
            <a:custGeom>
              <a:avLst/>
              <a:gdLst/>
              <a:ahLst/>
              <a:cxnLst>
                <a:cxn ang="0">
                  <a:pos x="194" y="157"/>
                </a:cxn>
                <a:cxn ang="0">
                  <a:pos x="158" y="193"/>
                </a:cxn>
                <a:cxn ang="0">
                  <a:pos x="36" y="193"/>
                </a:cxn>
                <a:cxn ang="0">
                  <a:pos x="0" y="157"/>
                </a:cxn>
                <a:cxn ang="0">
                  <a:pos x="0" y="35"/>
                </a:cxn>
                <a:cxn ang="0">
                  <a:pos x="36" y="0"/>
                </a:cxn>
                <a:cxn ang="0">
                  <a:pos x="158" y="0"/>
                </a:cxn>
                <a:cxn ang="0">
                  <a:pos x="194" y="35"/>
                </a:cxn>
                <a:cxn ang="0">
                  <a:pos x="194" y="157"/>
                </a:cxn>
              </a:cxnLst>
              <a:rect l="0" t="0" r="r" b="b"/>
              <a:pathLst>
                <a:path w="194" h="193">
                  <a:moveTo>
                    <a:pt x="194" y="157"/>
                  </a:moveTo>
                  <a:cubicBezTo>
                    <a:pt x="194" y="177"/>
                    <a:pt x="178" y="193"/>
                    <a:pt x="158" y="193"/>
                  </a:cubicBezTo>
                  <a:lnTo>
                    <a:pt x="36" y="193"/>
                  </a:lnTo>
                  <a:cubicBezTo>
                    <a:pt x="16" y="193"/>
                    <a:pt x="0" y="177"/>
                    <a:pt x="0" y="157"/>
                  </a:cubicBezTo>
                  <a:lnTo>
                    <a:pt x="0" y="35"/>
                  </a:lnTo>
                  <a:cubicBezTo>
                    <a:pt x="0" y="16"/>
                    <a:pt x="16" y="0"/>
                    <a:pt x="36" y="0"/>
                  </a:cubicBezTo>
                  <a:lnTo>
                    <a:pt x="158" y="0"/>
                  </a:lnTo>
                  <a:cubicBezTo>
                    <a:pt x="178" y="0"/>
                    <a:pt x="194" y="16"/>
                    <a:pt x="194" y="35"/>
                  </a:cubicBezTo>
                  <a:lnTo>
                    <a:pt x="194" y="157"/>
                  </a:lnTo>
                  <a:close/>
                </a:path>
              </a:pathLst>
            </a:custGeom>
            <a:solidFill>
              <a:srgbClr val="0F2F41"/>
            </a:solidFill>
            <a:ln w="9525">
              <a:no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26" name="Freeform 414"/>
            <p:cNvSpPr>
              <a:spLocks/>
            </p:cNvSpPr>
            <p:nvPr/>
          </p:nvSpPr>
          <p:spPr bwMode="auto">
            <a:xfrm>
              <a:off x="1506538" y="3509963"/>
              <a:ext cx="133350" cy="15875"/>
            </a:xfrm>
            <a:custGeom>
              <a:avLst/>
              <a:gdLst/>
              <a:ahLst/>
              <a:cxnLst>
                <a:cxn ang="0">
                  <a:pos x="855" y="69"/>
                </a:cxn>
                <a:cxn ang="0">
                  <a:pos x="820" y="104"/>
                </a:cxn>
                <a:cxn ang="0">
                  <a:pos x="34" y="104"/>
                </a:cxn>
                <a:cxn ang="0">
                  <a:pos x="0" y="69"/>
                </a:cxn>
                <a:cxn ang="0">
                  <a:pos x="0" y="34"/>
                </a:cxn>
                <a:cxn ang="0">
                  <a:pos x="34" y="0"/>
                </a:cxn>
                <a:cxn ang="0">
                  <a:pos x="820" y="0"/>
                </a:cxn>
                <a:cxn ang="0">
                  <a:pos x="855" y="34"/>
                </a:cxn>
                <a:cxn ang="0">
                  <a:pos x="855" y="69"/>
                </a:cxn>
              </a:cxnLst>
              <a:rect l="0" t="0" r="r" b="b"/>
              <a:pathLst>
                <a:path w="855" h="104">
                  <a:moveTo>
                    <a:pt x="855" y="69"/>
                  </a:moveTo>
                  <a:cubicBezTo>
                    <a:pt x="855" y="88"/>
                    <a:pt x="839" y="104"/>
                    <a:pt x="820" y="104"/>
                  </a:cubicBezTo>
                  <a:lnTo>
                    <a:pt x="34" y="104"/>
                  </a:lnTo>
                  <a:cubicBezTo>
                    <a:pt x="15" y="104"/>
                    <a:pt x="0" y="88"/>
                    <a:pt x="0" y="69"/>
                  </a:cubicBezTo>
                  <a:lnTo>
                    <a:pt x="0" y="34"/>
                  </a:lnTo>
                  <a:cubicBezTo>
                    <a:pt x="0" y="15"/>
                    <a:pt x="15" y="0"/>
                    <a:pt x="34" y="0"/>
                  </a:cubicBezTo>
                  <a:lnTo>
                    <a:pt x="820" y="0"/>
                  </a:lnTo>
                  <a:cubicBezTo>
                    <a:pt x="839" y="0"/>
                    <a:pt x="855" y="15"/>
                    <a:pt x="855" y="34"/>
                  </a:cubicBezTo>
                  <a:lnTo>
                    <a:pt x="855" y="69"/>
                  </a:lnTo>
                  <a:close/>
                </a:path>
              </a:pathLst>
            </a:custGeom>
            <a:solidFill>
              <a:srgbClr val="0F2F41"/>
            </a:solidFill>
            <a:ln w="9525">
              <a:no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27" name="Freeform 415"/>
            <p:cNvSpPr>
              <a:spLocks/>
            </p:cNvSpPr>
            <p:nvPr/>
          </p:nvSpPr>
          <p:spPr bwMode="auto">
            <a:xfrm>
              <a:off x="1465263" y="3503613"/>
              <a:ext cx="30163" cy="30163"/>
            </a:xfrm>
            <a:custGeom>
              <a:avLst/>
              <a:gdLst/>
              <a:ahLst/>
              <a:cxnLst>
                <a:cxn ang="0">
                  <a:pos x="194" y="158"/>
                </a:cxn>
                <a:cxn ang="0">
                  <a:pos x="158" y="194"/>
                </a:cxn>
                <a:cxn ang="0">
                  <a:pos x="36" y="194"/>
                </a:cxn>
                <a:cxn ang="0">
                  <a:pos x="0" y="158"/>
                </a:cxn>
                <a:cxn ang="0">
                  <a:pos x="0" y="36"/>
                </a:cxn>
                <a:cxn ang="0">
                  <a:pos x="36" y="0"/>
                </a:cxn>
                <a:cxn ang="0">
                  <a:pos x="158" y="0"/>
                </a:cxn>
                <a:cxn ang="0">
                  <a:pos x="194" y="36"/>
                </a:cxn>
                <a:cxn ang="0">
                  <a:pos x="194" y="158"/>
                </a:cxn>
              </a:cxnLst>
              <a:rect l="0" t="0" r="r" b="b"/>
              <a:pathLst>
                <a:path w="194" h="194">
                  <a:moveTo>
                    <a:pt x="194" y="158"/>
                  </a:moveTo>
                  <a:cubicBezTo>
                    <a:pt x="194" y="178"/>
                    <a:pt x="178" y="194"/>
                    <a:pt x="158" y="194"/>
                  </a:cubicBezTo>
                  <a:lnTo>
                    <a:pt x="36" y="194"/>
                  </a:lnTo>
                  <a:cubicBezTo>
                    <a:pt x="16" y="194"/>
                    <a:pt x="0" y="178"/>
                    <a:pt x="0" y="158"/>
                  </a:cubicBezTo>
                  <a:lnTo>
                    <a:pt x="0" y="36"/>
                  </a:lnTo>
                  <a:cubicBezTo>
                    <a:pt x="0" y="16"/>
                    <a:pt x="16" y="0"/>
                    <a:pt x="36" y="0"/>
                  </a:cubicBezTo>
                  <a:lnTo>
                    <a:pt x="158" y="0"/>
                  </a:lnTo>
                  <a:cubicBezTo>
                    <a:pt x="178" y="0"/>
                    <a:pt x="194" y="16"/>
                    <a:pt x="194" y="36"/>
                  </a:cubicBezTo>
                  <a:lnTo>
                    <a:pt x="194" y="158"/>
                  </a:lnTo>
                  <a:close/>
                </a:path>
              </a:pathLst>
            </a:custGeom>
            <a:solidFill>
              <a:srgbClr val="0F2F41"/>
            </a:solidFill>
            <a:ln w="9525">
              <a:no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28" name="Freeform 416"/>
            <p:cNvSpPr>
              <a:spLocks/>
            </p:cNvSpPr>
            <p:nvPr/>
          </p:nvSpPr>
          <p:spPr bwMode="auto">
            <a:xfrm>
              <a:off x="1495426" y="3257550"/>
              <a:ext cx="106363" cy="53975"/>
            </a:xfrm>
            <a:custGeom>
              <a:avLst/>
              <a:gdLst/>
              <a:ahLst/>
              <a:cxnLst>
                <a:cxn ang="0">
                  <a:pos x="675" y="223"/>
                </a:cxn>
                <a:cxn ang="0">
                  <a:pos x="553" y="345"/>
                </a:cxn>
                <a:cxn ang="0">
                  <a:pos x="122" y="345"/>
                </a:cxn>
                <a:cxn ang="0">
                  <a:pos x="0" y="223"/>
                </a:cxn>
                <a:cxn ang="0">
                  <a:pos x="0" y="122"/>
                </a:cxn>
                <a:cxn ang="0">
                  <a:pos x="122" y="0"/>
                </a:cxn>
                <a:cxn ang="0">
                  <a:pos x="553" y="0"/>
                </a:cxn>
                <a:cxn ang="0">
                  <a:pos x="675" y="122"/>
                </a:cxn>
                <a:cxn ang="0">
                  <a:pos x="675" y="223"/>
                </a:cxn>
              </a:cxnLst>
              <a:rect l="0" t="0" r="r" b="b"/>
              <a:pathLst>
                <a:path w="675" h="345">
                  <a:moveTo>
                    <a:pt x="675" y="223"/>
                  </a:moveTo>
                  <a:cubicBezTo>
                    <a:pt x="675" y="290"/>
                    <a:pt x="620" y="345"/>
                    <a:pt x="553" y="345"/>
                  </a:cubicBezTo>
                  <a:lnTo>
                    <a:pt x="122" y="345"/>
                  </a:lnTo>
                  <a:cubicBezTo>
                    <a:pt x="55" y="345"/>
                    <a:pt x="0" y="290"/>
                    <a:pt x="0" y="223"/>
                  </a:cubicBezTo>
                  <a:lnTo>
                    <a:pt x="0" y="122"/>
                  </a:lnTo>
                  <a:cubicBezTo>
                    <a:pt x="0" y="54"/>
                    <a:pt x="55" y="0"/>
                    <a:pt x="122" y="0"/>
                  </a:cubicBezTo>
                  <a:lnTo>
                    <a:pt x="553" y="0"/>
                  </a:lnTo>
                  <a:cubicBezTo>
                    <a:pt x="620" y="0"/>
                    <a:pt x="675" y="54"/>
                    <a:pt x="675" y="122"/>
                  </a:cubicBezTo>
                  <a:lnTo>
                    <a:pt x="675" y="223"/>
                  </a:lnTo>
                  <a:close/>
                </a:path>
              </a:pathLst>
            </a:custGeom>
            <a:solidFill>
              <a:srgbClr val="058385"/>
            </a:solidFill>
            <a:ln w="9525">
              <a:noFill/>
              <a:round/>
              <a:headEnd/>
              <a:tailEnd/>
            </a:ln>
          </p:spPr>
          <p:txBody>
            <a:bodyPr vert="horz" wrap="square" lIns="91440" tIns="45720" rIns="91440" bIns="45720" numCol="1" anchor="t" anchorCtr="0" compatLnSpc="1">
              <a:prstTxWarp prst="textNoShape">
                <a:avLst/>
              </a:prstTxWarp>
            </a:bodyPr>
            <a:lstStyle/>
            <a:p>
              <a:endParaRPr lang="id-ID"/>
            </a:p>
          </p:txBody>
        </p:sp>
      </p:grpSp>
      <p:grpSp>
        <p:nvGrpSpPr>
          <p:cNvPr id="29" name="Group 28"/>
          <p:cNvGrpSpPr/>
          <p:nvPr>
            <p:custDataLst>
              <p:custData r:id="rId2"/>
            </p:custDataLst>
          </p:nvPr>
        </p:nvGrpSpPr>
        <p:grpSpPr>
          <a:xfrm>
            <a:off x="5123349" y="4615033"/>
            <a:ext cx="1008000" cy="1008000"/>
            <a:chOff x="8107363" y="4591051"/>
            <a:chExt cx="620713" cy="622300"/>
          </a:xfrm>
        </p:grpSpPr>
        <p:sp>
          <p:nvSpPr>
            <p:cNvPr id="30" name="Oval 706"/>
            <p:cNvSpPr>
              <a:spLocks noChangeArrowheads="1"/>
            </p:cNvSpPr>
            <p:nvPr/>
          </p:nvSpPr>
          <p:spPr bwMode="auto">
            <a:xfrm>
              <a:off x="8107363" y="4591051"/>
              <a:ext cx="620713" cy="622300"/>
            </a:xfrm>
            <a:prstGeom prst="ellipse">
              <a:avLst/>
            </a:prstGeom>
            <a:solidFill>
              <a:schemeClr val="accent2"/>
            </a:solidFill>
            <a:ln w="38100">
              <a:solidFill>
                <a:schemeClr val="bg1"/>
              </a:solidFill>
              <a:round/>
              <a:headEnd/>
              <a:tailEnd/>
            </a:ln>
          </p:spPr>
          <p:txBody>
            <a:bodyPr vert="horz" wrap="square" lIns="91440" tIns="45720" rIns="91440" bIns="45720" numCol="1" anchor="t" anchorCtr="0" compatLnSpc="1">
              <a:prstTxWarp prst="textNoShape">
                <a:avLst/>
              </a:prstTxWarp>
            </a:bodyPr>
            <a:lstStyle/>
            <a:p>
              <a:endParaRPr lang="id-ID" dirty="0"/>
            </a:p>
          </p:txBody>
        </p:sp>
        <p:sp>
          <p:nvSpPr>
            <p:cNvPr id="31" name="Freeform 708"/>
            <p:cNvSpPr>
              <a:spLocks/>
            </p:cNvSpPr>
            <p:nvPr/>
          </p:nvSpPr>
          <p:spPr bwMode="auto">
            <a:xfrm>
              <a:off x="8237538" y="4779963"/>
              <a:ext cx="215900" cy="285750"/>
            </a:xfrm>
            <a:custGeom>
              <a:avLst/>
              <a:gdLst/>
              <a:ahLst/>
              <a:cxnLst>
                <a:cxn ang="0">
                  <a:pos x="1378" y="1735"/>
                </a:cxn>
                <a:cxn ang="0">
                  <a:pos x="1280" y="1833"/>
                </a:cxn>
                <a:cxn ang="0">
                  <a:pos x="98" y="1833"/>
                </a:cxn>
                <a:cxn ang="0">
                  <a:pos x="0" y="1735"/>
                </a:cxn>
                <a:cxn ang="0">
                  <a:pos x="0" y="98"/>
                </a:cxn>
                <a:cxn ang="0">
                  <a:pos x="98" y="0"/>
                </a:cxn>
                <a:cxn ang="0">
                  <a:pos x="1280" y="0"/>
                </a:cxn>
                <a:cxn ang="0">
                  <a:pos x="1378" y="98"/>
                </a:cxn>
                <a:cxn ang="0">
                  <a:pos x="1378" y="1735"/>
                </a:cxn>
              </a:cxnLst>
              <a:rect l="0" t="0" r="r" b="b"/>
              <a:pathLst>
                <a:path w="1378" h="1833">
                  <a:moveTo>
                    <a:pt x="1378" y="1735"/>
                  </a:moveTo>
                  <a:cubicBezTo>
                    <a:pt x="1378" y="1789"/>
                    <a:pt x="1335" y="1833"/>
                    <a:pt x="1280" y="1833"/>
                  </a:cubicBezTo>
                  <a:lnTo>
                    <a:pt x="98" y="1833"/>
                  </a:lnTo>
                  <a:cubicBezTo>
                    <a:pt x="44" y="1833"/>
                    <a:pt x="0" y="1789"/>
                    <a:pt x="0" y="1735"/>
                  </a:cubicBezTo>
                  <a:lnTo>
                    <a:pt x="0" y="98"/>
                  </a:lnTo>
                  <a:cubicBezTo>
                    <a:pt x="0" y="44"/>
                    <a:pt x="44" y="0"/>
                    <a:pt x="98" y="0"/>
                  </a:cubicBezTo>
                  <a:lnTo>
                    <a:pt x="1280" y="0"/>
                  </a:lnTo>
                  <a:cubicBezTo>
                    <a:pt x="1335" y="0"/>
                    <a:pt x="1378" y="44"/>
                    <a:pt x="1378" y="98"/>
                  </a:cubicBezTo>
                  <a:lnTo>
                    <a:pt x="1378" y="173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32" name="Rectangle 709"/>
            <p:cNvSpPr>
              <a:spLocks noChangeArrowheads="1"/>
            </p:cNvSpPr>
            <p:nvPr/>
          </p:nvSpPr>
          <p:spPr bwMode="auto">
            <a:xfrm>
              <a:off x="8267701" y="4810126"/>
              <a:ext cx="117475" cy="7938"/>
            </a:xfrm>
            <a:prstGeom prst="rect">
              <a:avLst/>
            </a:prstGeom>
            <a:solidFill>
              <a:srgbClr val="BCBCBC"/>
            </a:solidFill>
            <a:ln w="9525">
              <a:noFill/>
              <a:miter lim="800000"/>
              <a:headEnd/>
              <a:tailEnd/>
            </a:ln>
          </p:spPr>
          <p:txBody>
            <a:bodyPr vert="horz" wrap="square" lIns="91440" tIns="45720" rIns="91440" bIns="45720" numCol="1" anchor="t" anchorCtr="0" compatLnSpc="1">
              <a:prstTxWarp prst="textNoShape">
                <a:avLst/>
              </a:prstTxWarp>
            </a:bodyPr>
            <a:lstStyle/>
            <a:p>
              <a:endParaRPr lang="id-ID"/>
            </a:p>
          </p:txBody>
        </p:sp>
        <p:sp>
          <p:nvSpPr>
            <p:cNvPr id="33" name="Rectangle 710"/>
            <p:cNvSpPr>
              <a:spLocks noChangeArrowheads="1"/>
            </p:cNvSpPr>
            <p:nvPr/>
          </p:nvSpPr>
          <p:spPr bwMode="auto">
            <a:xfrm>
              <a:off x="8267701" y="4837113"/>
              <a:ext cx="142875" cy="6350"/>
            </a:xfrm>
            <a:prstGeom prst="rect">
              <a:avLst/>
            </a:prstGeom>
            <a:solidFill>
              <a:srgbClr val="BCBCBC"/>
            </a:solidFill>
            <a:ln w="9525">
              <a:noFill/>
              <a:miter lim="800000"/>
              <a:headEnd/>
              <a:tailEnd/>
            </a:ln>
          </p:spPr>
          <p:txBody>
            <a:bodyPr vert="horz" wrap="square" lIns="91440" tIns="45720" rIns="91440" bIns="45720" numCol="1" anchor="t" anchorCtr="0" compatLnSpc="1">
              <a:prstTxWarp prst="textNoShape">
                <a:avLst/>
              </a:prstTxWarp>
            </a:bodyPr>
            <a:lstStyle/>
            <a:p>
              <a:endParaRPr lang="id-ID"/>
            </a:p>
          </p:txBody>
        </p:sp>
        <p:sp>
          <p:nvSpPr>
            <p:cNvPr id="34" name="Rectangle 711"/>
            <p:cNvSpPr>
              <a:spLocks noChangeArrowheads="1"/>
            </p:cNvSpPr>
            <p:nvPr/>
          </p:nvSpPr>
          <p:spPr bwMode="auto">
            <a:xfrm>
              <a:off x="8267701" y="4849813"/>
              <a:ext cx="80963" cy="7938"/>
            </a:xfrm>
            <a:prstGeom prst="rect">
              <a:avLst/>
            </a:prstGeom>
            <a:solidFill>
              <a:srgbClr val="BCBCBC"/>
            </a:solidFill>
            <a:ln w="9525">
              <a:noFill/>
              <a:miter lim="800000"/>
              <a:headEnd/>
              <a:tailEnd/>
            </a:ln>
          </p:spPr>
          <p:txBody>
            <a:bodyPr vert="horz" wrap="square" lIns="91440" tIns="45720" rIns="91440" bIns="45720" numCol="1" anchor="t" anchorCtr="0" compatLnSpc="1">
              <a:prstTxWarp prst="textNoShape">
                <a:avLst/>
              </a:prstTxWarp>
            </a:bodyPr>
            <a:lstStyle/>
            <a:p>
              <a:endParaRPr lang="id-ID"/>
            </a:p>
          </p:txBody>
        </p:sp>
        <p:sp>
          <p:nvSpPr>
            <p:cNvPr id="35" name="Rectangle 712"/>
            <p:cNvSpPr>
              <a:spLocks noChangeArrowheads="1"/>
            </p:cNvSpPr>
            <p:nvPr/>
          </p:nvSpPr>
          <p:spPr bwMode="auto">
            <a:xfrm>
              <a:off x="8267701" y="4868863"/>
              <a:ext cx="153988" cy="7938"/>
            </a:xfrm>
            <a:prstGeom prst="rect">
              <a:avLst/>
            </a:prstGeom>
            <a:solidFill>
              <a:srgbClr val="BCBCBC"/>
            </a:solidFill>
            <a:ln w="9525">
              <a:noFill/>
              <a:miter lim="800000"/>
              <a:headEnd/>
              <a:tailEnd/>
            </a:ln>
          </p:spPr>
          <p:txBody>
            <a:bodyPr vert="horz" wrap="square" lIns="91440" tIns="45720" rIns="91440" bIns="45720" numCol="1" anchor="t" anchorCtr="0" compatLnSpc="1">
              <a:prstTxWarp prst="textNoShape">
                <a:avLst/>
              </a:prstTxWarp>
            </a:bodyPr>
            <a:lstStyle/>
            <a:p>
              <a:endParaRPr lang="id-ID"/>
            </a:p>
          </p:txBody>
        </p:sp>
        <p:sp>
          <p:nvSpPr>
            <p:cNvPr id="36" name="Oval 713"/>
            <p:cNvSpPr>
              <a:spLocks noChangeArrowheads="1"/>
            </p:cNvSpPr>
            <p:nvPr/>
          </p:nvSpPr>
          <p:spPr bwMode="auto">
            <a:xfrm>
              <a:off x="8258176" y="4911726"/>
              <a:ext cx="127000" cy="127000"/>
            </a:xfrm>
            <a:prstGeom prst="ellipse">
              <a:avLst/>
            </a:prstGeom>
            <a:solidFill>
              <a:srgbClr val="F6C108"/>
            </a:solidFill>
            <a:ln w="9525">
              <a:no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37" name="Freeform 714"/>
            <p:cNvSpPr>
              <a:spLocks/>
            </p:cNvSpPr>
            <p:nvPr/>
          </p:nvSpPr>
          <p:spPr bwMode="auto">
            <a:xfrm>
              <a:off x="8277226" y="4905376"/>
              <a:ext cx="87313" cy="74613"/>
            </a:xfrm>
            <a:custGeom>
              <a:avLst/>
              <a:gdLst/>
              <a:ahLst/>
              <a:cxnLst>
                <a:cxn ang="0">
                  <a:pos x="555" y="141"/>
                </a:cxn>
                <a:cxn ang="0">
                  <a:pos x="0" y="156"/>
                </a:cxn>
                <a:cxn ang="0">
                  <a:pos x="289" y="475"/>
                </a:cxn>
                <a:cxn ang="0">
                  <a:pos x="322" y="425"/>
                </a:cxn>
                <a:cxn ang="0">
                  <a:pos x="555" y="141"/>
                </a:cxn>
              </a:cxnLst>
              <a:rect l="0" t="0" r="r" b="b"/>
              <a:pathLst>
                <a:path w="555" h="475">
                  <a:moveTo>
                    <a:pt x="555" y="141"/>
                  </a:moveTo>
                  <a:cubicBezTo>
                    <a:pt x="396" y="0"/>
                    <a:pt x="153" y="5"/>
                    <a:pt x="0" y="156"/>
                  </a:cubicBezTo>
                  <a:lnTo>
                    <a:pt x="289" y="475"/>
                  </a:lnTo>
                  <a:lnTo>
                    <a:pt x="322" y="425"/>
                  </a:lnTo>
                  <a:lnTo>
                    <a:pt x="555" y="141"/>
                  </a:lnTo>
                  <a:close/>
                </a:path>
              </a:pathLst>
            </a:custGeom>
            <a:solidFill>
              <a:srgbClr val="ED69AF"/>
            </a:solidFill>
            <a:ln w="9525">
              <a:no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38" name="Freeform 715"/>
            <p:cNvSpPr>
              <a:spLocks noEditPoints="1"/>
            </p:cNvSpPr>
            <p:nvPr/>
          </p:nvSpPr>
          <p:spPr bwMode="auto">
            <a:xfrm>
              <a:off x="8283576" y="4822826"/>
              <a:ext cx="236538" cy="236538"/>
            </a:xfrm>
            <a:custGeom>
              <a:avLst/>
              <a:gdLst/>
              <a:ahLst/>
              <a:cxnLst>
                <a:cxn ang="0">
                  <a:pos x="1246" y="270"/>
                </a:cxn>
                <a:cxn ang="0">
                  <a:pos x="1246" y="1247"/>
                </a:cxn>
                <a:cxn ang="0">
                  <a:pos x="269" y="1247"/>
                </a:cxn>
                <a:cxn ang="0">
                  <a:pos x="269" y="270"/>
                </a:cxn>
                <a:cxn ang="0">
                  <a:pos x="1246" y="270"/>
                </a:cxn>
                <a:cxn ang="0">
                  <a:pos x="367" y="1149"/>
                </a:cxn>
                <a:cxn ang="0">
                  <a:pos x="367" y="1149"/>
                </a:cxn>
                <a:cxn ang="0">
                  <a:pos x="1149" y="1149"/>
                </a:cxn>
                <a:cxn ang="0">
                  <a:pos x="1149" y="367"/>
                </a:cxn>
                <a:cxn ang="0">
                  <a:pos x="367" y="367"/>
                </a:cxn>
                <a:cxn ang="0">
                  <a:pos x="367" y="1149"/>
                </a:cxn>
              </a:cxnLst>
              <a:rect l="0" t="0" r="r" b="b"/>
              <a:pathLst>
                <a:path w="1516" h="1516">
                  <a:moveTo>
                    <a:pt x="1246" y="270"/>
                  </a:moveTo>
                  <a:cubicBezTo>
                    <a:pt x="1516" y="539"/>
                    <a:pt x="1516" y="977"/>
                    <a:pt x="1246" y="1247"/>
                  </a:cubicBezTo>
                  <a:cubicBezTo>
                    <a:pt x="977" y="1516"/>
                    <a:pt x="539" y="1516"/>
                    <a:pt x="269" y="1247"/>
                  </a:cubicBezTo>
                  <a:cubicBezTo>
                    <a:pt x="0" y="977"/>
                    <a:pt x="0" y="539"/>
                    <a:pt x="269" y="270"/>
                  </a:cubicBezTo>
                  <a:cubicBezTo>
                    <a:pt x="539" y="0"/>
                    <a:pt x="977" y="0"/>
                    <a:pt x="1246" y="270"/>
                  </a:cubicBezTo>
                  <a:close/>
                  <a:moveTo>
                    <a:pt x="367" y="1149"/>
                  </a:moveTo>
                  <a:lnTo>
                    <a:pt x="367" y="1149"/>
                  </a:lnTo>
                  <a:cubicBezTo>
                    <a:pt x="583" y="1365"/>
                    <a:pt x="933" y="1365"/>
                    <a:pt x="1149" y="1149"/>
                  </a:cubicBezTo>
                  <a:cubicBezTo>
                    <a:pt x="1364" y="934"/>
                    <a:pt x="1364" y="583"/>
                    <a:pt x="1149" y="367"/>
                  </a:cubicBezTo>
                  <a:cubicBezTo>
                    <a:pt x="933" y="152"/>
                    <a:pt x="583" y="152"/>
                    <a:pt x="367" y="367"/>
                  </a:cubicBezTo>
                  <a:cubicBezTo>
                    <a:pt x="152" y="583"/>
                    <a:pt x="152" y="934"/>
                    <a:pt x="367" y="1149"/>
                  </a:cubicBezTo>
                  <a:close/>
                </a:path>
              </a:pathLst>
            </a:custGeom>
            <a:solidFill>
              <a:srgbClr val="333333"/>
            </a:solidFill>
            <a:ln w="9525">
              <a:no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39" name="Freeform 716"/>
            <p:cNvSpPr>
              <a:spLocks/>
            </p:cNvSpPr>
            <p:nvPr/>
          </p:nvSpPr>
          <p:spPr bwMode="auto">
            <a:xfrm>
              <a:off x="8458201" y="4827588"/>
              <a:ext cx="55563" cy="55563"/>
            </a:xfrm>
            <a:custGeom>
              <a:avLst/>
              <a:gdLst/>
              <a:ahLst/>
              <a:cxnLst>
                <a:cxn ang="0">
                  <a:pos x="194" y="0"/>
                </a:cxn>
                <a:cxn ang="0">
                  <a:pos x="352" y="158"/>
                </a:cxn>
                <a:cxn ang="0">
                  <a:pos x="158" y="352"/>
                </a:cxn>
                <a:cxn ang="0">
                  <a:pos x="0" y="194"/>
                </a:cxn>
                <a:cxn ang="0">
                  <a:pos x="194" y="0"/>
                </a:cxn>
              </a:cxnLst>
              <a:rect l="0" t="0" r="r" b="b"/>
              <a:pathLst>
                <a:path w="352" h="352">
                  <a:moveTo>
                    <a:pt x="194" y="0"/>
                  </a:moveTo>
                  <a:lnTo>
                    <a:pt x="352" y="158"/>
                  </a:lnTo>
                  <a:lnTo>
                    <a:pt x="158" y="352"/>
                  </a:lnTo>
                  <a:lnTo>
                    <a:pt x="0" y="194"/>
                  </a:lnTo>
                  <a:lnTo>
                    <a:pt x="194" y="0"/>
                  </a:lnTo>
                  <a:close/>
                </a:path>
              </a:pathLst>
            </a:custGeom>
            <a:solidFill>
              <a:srgbClr val="333333"/>
            </a:solidFill>
            <a:ln w="9525">
              <a:no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40" name="Freeform 717"/>
            <p:cNvSpPr>
              <a:spLocks/>
            </p:cNvSpPr>
            <p:nvPr/>
          </p:nvSpPr>
          <p:spPr bwMode="auto">
            <a:xfrm>
              <a:off x="8469313" y="4840288"/>
              <a:ext cx="44450" cy="42863"/>
            </a:xfrm>
            <a:custGeom>
              <a:avLst/>
              <a:gdLst/>
              <a:ahLst/>
              <a:cxnLst>
                <a:cxn ang="0">
                  <a:pos x="194" y="0"/>
                </a:cxn>
                <a:cxn ang="0">
                  <a:pos x="277" y="83"/>
                </a:cxn>
                <a:cxn ang="0">
                  <a:pos x="83" y="277"/>
                </a:cxn>
                <a:cxn ang="0">
                  <a:pos x="0" y="194"/>
                </a:cxn>
                <a:cxn ang="0">
                  <a:pos x="194" y="0"/>
                </a:cxn>
              </a:cxnLst>
              <a:rect l="0" t="0" r="r" b="b"/>
              <a:pathLst>
                <a:path w="277" h="277">
                  <a:moveTo>
                    <a:pt x="194" y="0"/>
                  </a:moveTo>
                  <a:lnTo>
                    <a:pt x="277" y="83"/>
                  </a:lnTo>
                  <a:lnTo>
                    <a:pt x="83" y="277"/>
                  </a:lnTo>
                  <a:lnTo>
                    <a:pt x="0" y="194"/>
                  </a:lnTo>
                  <a:lnTo>
                    <a:pt x="194"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41" name="Freeform 718"/>
            <p:cNvSpPr>
              <a:spLocks/>
            </p:cNvSpPr>
            <p:nvPr/>
          </p:nvSpPr>
          <p:spPr bwMode="auto">
            <a:xfrm>
              <a:off x="8472488" y="4706938"/>
              <a:ext cx="158750" cy="160338"/>
            </a:xfrm>
            <a:custGeom>
              <a:avLst/>
              <a:gdLst/>
              <a:ahLst/>
              <a:cxnLst>
                <a:cxn ang="0">
                  <a:pos x="322" y="1018"/>
                </a:cxn>
                <a:cxn ang="0">
                  <a:pos x="354" y="995"/>
                </a:cxn>
                <a:cxn ang="0">
                  <a:pos x="954" y="395"/>
                </a:cxn>
                <a:cxn ang="0">
                  <a:pos x="916" y="127"/>
                </a:cxn>
                <a:cxn ang="0">
                  <a:pos x="891" y="101"/>
                </a:cxn>
                <a:cxn ang="0">
                  <a:pos x="622" y="64"/>
                </a:cxn>
                <a:cxn ang="0">
                  <a:pos x="23" y="664"/>
                </a:cxn>
                <a:cxn ang="0">
                  <a:pos x="0" y="696"/>
                </a:cxn>
                <a:cxn ang="0">
                  <a:pos x="322" y="1018"/>
                </a:cxn>
              </a:cxnLst>
              <a:rect l="0" t="0" r="r" b="b"/>
              <a:pathLst>
                <a:path w="1017" h="1018">
                  <a:moveTo>
                    <a:pt x="322" y="1018"/>
                  </a:moveTo>
                  <a:cubicBezTo>
                    <a:pt x="334" y="1012"/>
                    <a:pt x="344" y="1004"/>
                    <a:pt x="354" y="995"/>
                  </a:cubicBezTo>
                  <a:lnTo>
                    <a:pt x="954" y="395"/>
                  </a:lnTo>
                  <a:cubicBezTo>
                    <a:pt x="1017" y="331"/>
                    <a:pt x="1001" y="211"/>
                    <a:pt x="916" y="127"/>
                  </a:cubicBezTo>
                  <a:lnTo>
                    <a:pt x="891" y="101"/>
                  </a:lnTo>
                  <a:cubicBezTo>
                    <a:pt x="806" y="17"/>
                    <a:pt x="686" y="0"/>
                    <a:pt x="622" y="64"/>
                  </a:cubicBezTo>
                  <a:lnTo>
                    <a:pt x="23" y="664"/>
                  </a:lnTo>
                  <a:cubicBezTo>
                    <a:pt x="13" y="673"/>
                    <a:pt x="6" y="684"/>
                    <a:pt x="0" y="696"/>
                  </a:cubicBezTo>
                  <a:lnTo>
                    <a:pt x="322" y="1018"/>
                  </a:lnTo>
                  <a:close/>
                </a:path>
              </a:pathLst>
            </a:custGeom>
            <a:solidFill>
              <a:srgbClr val="F49E21"/>
            </a:solidFill>
            <a:ln w="9525">
              <a:no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42" name="Freeform 719"/>
            <p:cNvSpPr>
              <a:spLocks/>
            </p:cNvSpPr>
            <p:nvPr/>
          </p:nvSpPr>
          <p:spPr bwMode="auto">
            <a:xfrm>
              <a:off x="8472488" y="4706938"/>
              <a:ext cx="141288" cy="134938"/>
            </a:xfrm>
            <a:custGeom>
              <a:avLst/>
              <a:gdLst/>
              <a:ahLst/>
              <a:cxnLst>
                <a:cxn ang="0">
                  <a:pos x="911" y="121"/>
                </a:cxn>
                <a:cxn ang="0">
                  <a:pos x="891" y="101"/>
                </a:cxn>
                <a:cxn ang="0">
                  <a:pos x="622" y="64"/>
                </a:cxn>
                <a:cxn ang="0">
                  <a:pos x="23" y="664"/>
                </a:cxn>
                <a:cxn ang="0">
                  <a:pos x="0" y="696"/>
                </a:cxn>
                <a:cxn ang="0">
                  <a:pos x="168" y="864"/>
                </a:cxn>
                <a:cxn ang="0">
                  <a:pos x="911" y="121"/>
                </a:cxn>
              </a:cxnLst>
              <a:rect l="0" t="0" r="r" b="b"/>
              <a:pathLst>
                <a:path w="911" h="864">
                  <a:moveTo>
                    <a:pt x="911" y="121"/>
                  </a:moveTo>
                  <a:lnTo>
                    <a:pt x="891" y="101"/>
                  </a:lnTo>
                  <a:cubicBezTo>
                    <a:pt x="806" y="17"/>
                    <a:pt x="686" y="0"/>
                    <a:pt x="622" y="64"/>
                  </a:cubicBezTo>
                  <a:lnTo>
                    <a:pt x="23" y="664"/>
                  </a:lnTo>
                  <a:cubicBezTo>
                    <a:pt x="13" y="673"/>
                    <a:pt x="6" y="684"/>
                    <a:pt x="0" y="696"/>
                  </a:cubicBezTo>
                  <a:lnTo>
                    <a:pt x="168" y="864"/>
                  </a:lnTo>
                  <a:lnTo>
                    <a:pt x="911" y="121"/>
                  </a:lnTo>
                  <a:close/>
                </a:path>
              </a:pathLst>
            </a:custGeom>
            <a:solidFill>
              <a:srgbClr val="F6C108"/>
            </a:solidFill>
            <a:ln w="9525">
              <a:no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43" name="Freeform 720"/>
            <p:cNvSpPr>
              <a:spLocks/>
            </p:cNvSpPr>
            <p:nvPr/>
          </p:nvSpPr>
          <p:spPr bwMode="auto">
            <a:xfrm>
              <a:off x="8324851" y="4862513"/>
              <a:ext cx="195263" cy="196850"/>
            </a:xfrm>
            <a:custGeom>
              <a:avLst/>
              <a:gdLst/>
              <a:ahLst/>
              <a:cxnLst>
                <a:cxn ang="0">
                  <a:pos x="879" y="97"/>
                </a:cxn>
                <a:cxn ang="0">
                  <a:pos x="889" y="106"/>
                </a:cxn>
                <a:cxn ang="0">
                  <a:pos x="889" y="888"/>
                </a:cxn>
                <a:cxn ang="0">
                  <a:pos x="107" y="888"/>
                </a:cxn>
                <a:cxn ang="0">
                  <a:pos x="98" y="879"/>
                </a:cxn>
                <a:cxn ang="0">
                  <a:pos x="0" y="976"/>
                </a:cxn>
                <a:cxn ang="0">
                  <a:pos x="9" y="986"/>
                </a:cxn>
                <a:cxn ang="0">
                  <a:pos x="986" y="986"/>
                </a:cxn>
                <a:cxn ang="0">
                  <a:pos x="986" y="9"/>
                </a:cxn>
                <a:cxn ang="0">
                  <a:pos x="977" y="0"/>
                </a:cxn>
                <a:cxn ang="0">
                  <a:pos x="879" y="97"/>
                </a:cxn>
              </a:cxnLst>
              <a:rect l="0" t="0" r="r" b="b"/>
              <a:pathLst>
                <a:path w="1256" h="1255">
                  <a:moveTo>
                    <a:pt x="879" y="97"/>
                  </a:moveTo>
                  <a:cubicBezTo>
                    <a:pt x="882" y="100"/>
                    <a:pt x="886" y="103"/>
                    <a:pt x="889" y="106"/>
                  </a:cubicBezTo>
                  <a:cubicBezTo>
                    <a:pt x="1104" y="322"/>
                    <a:pt x="1104" y="673"/>
                    <a:pt x="889" y="888"/>
                  </a:cubicBezTo>
                  <a:cubicBezTo>
                    <a:pt x="673" y="1104"/>
                    <a:pt x="323" y="1104"/>
                    <a:pt x="107" y="888"/>
                  </a:cubicBezTo>
                  <a:cubicBezTo>
                    <a:pt x="104" y="885"/>
                    <a:pt x="101" y="882"/>
                    <a:pt x="98" y="879"/>
                  </a:cubicBezTo>
                  <a:lnTo>
                    <a:pt x="0" y="976"/>
                  </a:lnTo>
                  <a:cubicBezTo>
                    <a:pt x="3" y="979"/>
                    <a:pt x="6" y="983"/>
                    <a:pt x="9" y="986"/>
                  </a:cubicBezTo>
                  <a:cubicBezTo>
                    <a:pt x="279" y="1255"/>
                    <a:pt x="717" y="1255"/>
                    <a:pt x="986" y="986"/>
                  </a:cubicBezTo>
                  <a:cubicBezTo>
                    <a:pt x="1256" y="716"/>
                    <a:pt x="1256" y="278"/>
                    <a:pt x="986" y="9"/>
                  </a:cubicBezTo>
                  <a:cubicBezTo>
                    <a:pt x="983" y="6"/>
                    <a:pt x="980" y="3"/>
                    <a:pt x="977" y="0"/>
                  </a:cubicBezTo>
                  <a:lnTo>
                    <a:pt x="879" y="9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id-ID"/>
            </a:p>
          </p:txBody>
        </p:sp>
      </p:grpSp>
      <p:grpSp>
        <p:nvGrpSpPr>
          <p:cNvPr id="44" name="Group 43"/>
          <p:cNvGrpSpPr/>
          <p:nvPr>
            <p:custDataLst>
              <p:custData r:id="rId3"/>
            </p:custDataLst>
          </p:nvPr>
        </p:nvGrpSpPr>
        <p:grpSpPr>
          <a:xfrm>
            <a:off x="4735852" y="5709143"/>
            <a:ext cx="1008000" cy="1008000"/>
            <a:chOff x="5289551" y="3095625"/>
            <a:chExt cx="631825" cy="631825"/>
          </a:xfrm>
        </p:grpSpPr>
        <p:sp>
          <p:nvSpPr>
            <p:cNvPr id="45" name="Oval 954"/>
            <p:cNvSpPr>
              <a:spLocks noChangeArrowheads="1"/>
            </p:cNvSpPr>
            <p:nvPr/>
          </p:nvSpPr>
          <p:spPr bwMode="auto">
            <a:xfrm>
              <a:off x="5289551" y="3095625"/>
              <a:ext cx="631825" cy="631825"/>
            </a:xfrm>
            <a:prstGeom prst="ellipse">
              <a:avLst/>
            </a:prstGeom>
            <a:solidFill>
              <a:schemeClr val="accent3"/>
            </a:solidFill>
            <a:ln w="38100">
              <a:solidFill>
                <a:schemeClr val="bg1"/>
              </a:solid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46" name="Oval 956"/>
            <p:cNvSpPr>
              <a:spLocks noChangeArrowheads="1"/>
            </p:cNvSpPr>
            <p:nvPr/>
          </p:nvSpPr>
          <p:spPr bwMode="auto">
            <a:xfrm>
              <a:off x="5424488" y="3249613"/>
              <a:ext cx="360363" cy="360363"/>
            </a:xfrm>
            <a:prstGeom prst="ellipse">
              <a:avLst/>
            </a:prstGeom>
            <a:solidFill>
              <a:srgbClr val="F6C108"/>
            </a:solidFill>
            <a:ln w="9525">
              <a:no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47" name="Oval 957"/>
            <p:cNvSpPr>
              <a:spLocks noChangeArrowheads="1"/>
            </p:cNvSpPr>
            <p:nvPr/>
          </p:nvSpPr>
          <p:spPr bwMode="auto">
            <a:xfrm>
              <a:off x="5456238" y="3281363"/>
              <a:ext cx="296863" cy="296863"/>
            </a:xfrm>
            <a:prstGeom prst="ellipse">
              <a:avLst/>
            </a:pr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48" name="Oval 958"/>
            <p:cNvSpPr>
              <a:spLocks noChangeArrowheads="1"/>
            </p:cNvSpPr>
            <p:nvPr/>
          </p:nvSpPr>
          <p:spPr bwMode="auto">
            <a:xfrm>
              <a:off x="5489576" y="3314700"/>
              <a:ext cx="230188" cy="230188"/>
            </a:xfrm>
            <a:prstGeom prst="ellipse">
              <a:avLst/>
            </a:prstGeom>
            <a:solidFill>
              <a:srgbClr val="F6C108"/>
            </a:solidFill>
            <a:ln w="9525">
              <a:no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49" name="Oval 959"/>
            <p:cNvSpPr>
              <a:spLocks noChangeArrowheads="1"/>
            </p:cNvSpPr>
            <p:nvPr/>
          </p:nvSpPr>
          <p:spPr bwMode="auto">
            <a:xfrm>
              <a:off x="5532438" y="3357563"/>
              <a:ext cx="144463" cy="144463"/>
            </a:xfrm>
            <a:prstGeom prst="ellipse">
              <a:avLst/>
            </a:pr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50" name="Oval 960"/>
            <p:cNvSpPr>
              <a:spLocks noChangeArrowheads="1"/>
            </p:cNvSpPr>
            <p:nvPr/>
          </p:nvSpPr>
          <p:spPr bwMode="auto">
            <a:xfrm>
              <a:off x="5565776" y="3390900"/>
              <a:ext cx="77788" cy="77788"/>
            </a:xfrm>
            <a:prstGeom prst="ellipse">
              <a:avLst/>
            </a:prstGeom>
            <a:solidFill>
              <a:srgbClr val="F6C108"/>
            </a:solidFill>
            <a:ln w="9525">
              <a:no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51" name="Freeform 961"/>
            <p:cNvSpPr>
              <a:spLocks/>
            </p:cNvSpPr>
            <p:nvPr/>
          </p:nvSpPr>
          <p:spPr bwMode="auto">
            <a:xfrm>
              <a:off x="5603876" y="3249613"/>
              <a:ext cx="180975" cy="360363"/>
            </a:xfrm>
            <a:custGeom>
              <a:avLst/>
              <a:gdLst/>
              <a:ahLst/>
              <a:cxnLst>
                <a:cxn ang="0">
                  <a:pos x="7" y="0"/>
                </a:cxn>
                <a:cxn ang="0">
                  <a:pos x="0" y="0"/>
                </a:cxn>
                <a:cxn ang="0">
                  <a:pos x="0" y="2301"/>
                </a:cxn>
                <a:cxn ang="0">
                  <a:pos x="7" y="2301"/>
                </a:cxn>
                <a:cxn ang="0">
                  <a:pos x="1158" y="1150"/>
                </a:cxn>
                <a:cxn ang="0">
                  <a:pos x="7" y="0"/>
                </a:cxn>
              </a:cxnLst>
              <a:rect l="0" t="0" r="r" b="b"/>
              <a:pathLst>
                <a:path w="1158" h="2301">
                  <a:moveTo>
                    <a:pt x="7" y="0"/>
                  </a:moveTo>
                  <a:cubicBezTo>
                    <a:pt x="4" y="0"/>
                    <a:pt x="2" y="0"/>
                    <a:pt x="0" y="0"/>
                  </a:cubicBezTo>
                  <a:lnTo>
                    <a:pt x="0" y="2301"/>
                  </a:lnTo>
                  <a:cubicBezTo>
                    <a:pt x="2" y="2301"/>
                    <a:pt x="4" y="2301"/>
                    <a:pt x="7" y="2301"/>
                  </a:cubicBezTo>
                  <a:cubicBezTo>
                    <a:pt x="642" y="2301"/>
                    <a:pt x="1158" y="1786"/>
                    <a:pt x="1158" y="1150"/>
                  </a:cubicBezTo>
                  <a:cubicBezTo>
                    <a:pt x="1158" y="515"/>
                    <a:pt x="642" y="0"/>
                    <a:pt x="7" y="0"/>
                  </a:cubicBezTo>
                  <a:close/>
                </a:path>
              </a:pathLst>
            </a:custGeom>
            <a:solidFill>
              <a:srgbClr val="F49E21"/>
            </a:solidFill>
            <a:ln w="9525">
              <a:no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52" name="Freeform 962"/>
            <p:cNvSpPr>
              <a:spLocks/>
            </p:cNvSpPr>
            <p:nvPr/>
          </p:nvSpPr>
          <p:spPr bwMode="auto">
            <a:xfrm>
              <a:off x="5603876" y="3281363"/>
              <a:ext cx="149225" cy="296863"/>
            </a:xfrm>
            <a:custGeom>
              <a:avLst/>
              <a:gdLst/>
              <a:ahLst/>
              <a:cxnLst>
                <a:cxn ang="0">
                  <a:pos x="7" y="0"/>
                </a:cxn>
                <a:cxn ang="0">
                  <a:pos x="0" y="0"/>
                </a:cxn>
                <a:cxn ang="0">
                  <a:pos x="0" y="1892"/>
                </a:cxn>
                <a:cxn ang="0">
                  <a:pos x="7" y="1893"/>
                </a:cxn>
                <a:cxn ang="0">
                  <a:pos x="953" y="946"/>
                </a:cxn>
                <a:cxn ang="0">
                  <a:pos x="7" y="0"/>
                </a:cxn>
              </a:cxnLst>
              <a:rect l="0" t="0" r="r" b="b"/>
              <a:pathLst>
                <a:path w="953" h="1893">
                  <a:moveTo>
                    <a:pt x="7" y="0"/>
                  </a:moveTo>
                  <a:cubicBezTo>
                    <a:pt x="4" y="0"/>
                    <a:pt x="2" y="0"/>
                    <a:pt x="0" y="0"/>
                  </a:cubicBezTo>
                  <a:lnTo>
                    <a:pt x="0" y="1892"/>
                  </a:lnTo>
                  <a:cubicBezTo>
                    <a:pt x="2" y="1892"/>
                    <a:pt x="4" y="1893"/>
                    <a:pt x="7" y="1893"/>
                  </a:cubicBezTo>
                  <a:cubicBezTo>
                    <a:pt x="529" y="1893"/>
                    <a:pt x="953" y="1469"/>
                    <a:pt x="953" y="946"/>
                  </a:cubicBezTo>
                  <a:cubicBezTo>
                    <a:pt x="953" y="424"/>
                    <a:pt x="529" y="0"/>
                    <a:pt x="7" y="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53" name="Freeform 963"/>
            <p:cNvSpPr>
              <a:spLocks/>
            </p:cNvSpPr>
            <p:nvPr/>
          </p:nvSpPr>
          <p:spPr bwMode="auto">
            <a:xfrm>
              <a:off x="5603876" y="3314700"/>
              <a:ext cx="115888" cy="230188"/>
            </a:xfrm>
            <a:custGeom>
              <a:avLst/>
              <a:gdLst/>
              <a:ahLst/>
              <a:cxnLst>
                <a:cxn ang="0">
                  <a:pos x="7" y="0"/>
                </a:cxn>
                <a:cxn ang="0">
                  <a:pos x="0" y="1"/>
                </a:cxn>
                <a:cxn ang="0">
                  <a:pos x="0" y="1472"/>
                </a:cxn>
                <a:cxn ang="0">
                  <a:pos x="7" y="1472"/>
                </a:cxn>
                <a:cxn ang="0">
                  <a:pos x="743" y="736"/>
                </a:cxn>
                <a:cxn ang="0">
                  <a:pos x="7" y="0"/>
                </a:cxn>
              </a:cxnLst>
              <a:rect l="0" t="0" r="r" b="b"/>
              <a:pathLst>
                <a:path w="743" h="1472">
                  <a:moveTo>
                    <a:pt x="7" y="0"/>
                  </a:moveTo>
                  <a:cubicBezTo>
                    <a:pt x="4" y="0"/>
                    <a:pt x="2" y="1"/>
                    <a:pt x="0" y="1"/>
                  </a:cubicBezTo>
                  <a:lnTo>
                    <a:pt x="0" y="1472"/>
                  </a:lnTo>
                  <a:cubicBezTo>
                    <a:pt x="2" y="1472"/>
                    <a:pt x="4" y="1472"/>
                    <a:pt x="7" y="1472"/>
                  </a:cubicBezTo>
                  <a:cubicBezTo>
                    <a:pt x="413" y="1472"/>
                    <a:pt x="743" y="1143"/>
                    <a:pt x="743" y="736"/>
                  </a:cubicBezTo>
                  <a:cubicBezTo>
                    <a:pt x="743" y="330"/>
                    <a:pt x="413" y="0"/>
                    <a:pt x="7" y="0"/>
                  </a:cubicBezTo>
                  <a:close/>
                </a:path>
              </a:pathLst>
            </a:custGeom>
            <a:solidFill>
              <a:srgbClr val="F49E21"/>
            </a:solidFill>
            <a:ln w="9525">
              <a:no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54" name="Freeform 964"/>
            <p:cNvSpPr>
              <a:spLocks/>
            </p:cNvSpPr>
            <p:nvPr/>
          </p:nvSpPr>
          <p:spPr bwMode="auto">
            <a:xfrm>
              <a:off x="5603876" y="3357563"/>
              <a:ext cx="73025" cy="144463"/>
            </a:xfrm>
            <a:custGeom>
              <a:avLst/>
              <a:gdLst/>
              <a:ahLst/>
              <a:cxnLst>
                <a:cxn ang="0">
                  <a:pos x="7" y="0"/>
                </a:cxn>
                <a:cxn ang="0">
                  <a:pos x="0" y="1"/>
                </a:cxn>
                <a:cxn ang="0">
                  <a:pos x="0" y="918"/>
                </a:cxn>
                <a:cxn ang="0">
                  <a:pos x="7" y="918"/>
                </a:cxn>
                <a:cxn ang="0">
                  <a:pos x="466" y="459"/>
                </a:cxn>
                <a:cxn ang="0">
                  <a:pos x="7" y="0"/>
                </a:cxn>
              </a:cxnLst>
              <a:rect l="0" t="0" r="r" b="b"/>
              <a:pathLst>
                <a:path w="466" h="918">
                  <a:moveTo>
                    <a:pt x="7" y="0"/>
                  </a:moveTo>
                  <a:cubicBezTo>
                    <a:pt x="4" y="0"/>
                    <a:pt x="2" y="1"/>
                    <a:pt x="0" y="1"/>
                  </a:cubicBezTo>
                  <a:lnTo>
                    <a:pt x="0" y="918"/>
                  </a:lnTo>
                  <a:cubicBezTo>
                    <a:pt x="2" y="918"/>
                    <a:pt x="4" y="918"/>
                    <a:pt x="7" y="918"/>
                  </a:cubicBezTo>
                  <a:cubicBezTo>
                    <a:pt x="260" y="918"/>
                    <a:pt x="466" y="713"/>
                    <a:pt x="466" y="459"/>
                  </a:cubicBezTo>
                  <a:cubicBezTo>
                    <a:pt x="466" y="206"/>
                    <a:pt x="260" y="0"/>
                    <a:pt x="7" y="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55" name="Freeform 965"/>
            <p:cNvSpPr>
              <a:spLocks/>
            </p:cNvSpPr>
            <p:nvPr/>
          </p:nvSpPr>
          <p:spPr bwMode="auto">
            <a:xfrm>
              <a:off x="5603876" y="3390900"/>
              <a:ext cx="39688" cy="77788"/>
            </a:xfrm>
            <a:custGeom>
              <a:avLst/>
              <a:gdLst/>
              <a:ahLst/>
              <a:cxnLst>
                <a:cxn ang="0">
                  <a:pos x="7" y="0"/>
                </a:cxn>
                <a:cxn ang="0">
                  <a:pos x="0" y="0"/>
                </a:cxn>
                <a:cxn ang="0">
                  <a:pos x="0" y="492"/>
                </a:cxn>
                <a:cxn ang="0">
                  <a:pos x="7" y="493"/>
                </a:cxn>
                <a:cxn ang="0">
                  <a:pos x="253" y="246"/>
                </a:cxn>
                <a:cxn ang="0">
                  <a:pos x="7" y="0"/>
                </a:cxn>
              </a:cxnLst>
              <a:rect l="0" t="0" r="r" b="b"/>
              <a:pathLst>
                <a:path w="253" h="493">
                  <a:moveTo>
                    <a:pt x="7" y="0"/>
                  </a:moveTo>
                  <a:cubicBezTo>
                    <a:pt x="4" y="0"/>
                    <a:pt x="2" y="0"/>
                    <a:pt x="0" y="0"/>
                  </a:cubicBezTo>
                  <a:lnTo>
                    <a:pt x="0" y="492"/>
                  </a:lnTo>
                  <a:cubicBezTo>
                    <a:pt x="2" y="492"/>
                    <a:pt x="4" y="493"/>
                    <a:pt x="7" y="493"/>
                  </a:cubicBezTo>
                  <a:cubicBezTo>
                    <a:pt x="143" y="493"/>
                    <a:pt x="253" y="383"/>
                    <a:pt x="253" y="246"/>
                  </a:cubicBezTo>
                  <a:cubicBezTo>
                    <a:pt x="253" y="110"/>
                    <a:pt x="143" y="0"/>
                    <a:pt x="7" y="0"/>
                  </a:cubicBezTo>
                  <a:close/>
                </a:path>
              </a:pathLst>
            </a:custGeom>
            <a:solidFill>
              <a:srgbClr val="F49E21"/>
            </a:solidFill>
            <a:ln w="9525">
              <a:no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56" name="Freeform 966"/>
            <p:cNvSpPr>
              <a:spLocks/>
            </p:cNvSpPr>
            <p:nvPr/>
          </p:nvSpPr>
          <p:spPr bwMode="auto">
            <a:xfrm>
              <a:off x="5605463" y="3203575"/>
              <a:ext cx="230188" cy="228600"/>
            </a:xfrm>
            <a:custGeom>
              <a:avLst/>
              <a:gdLst/>
              <a:ahLst/>
              <a:cxnLst>
                <a:cxn ang="0">
                  <a:pos x="1268" y="670"/>
                </a:cxn>
                <a:cxn ang="0">
                  <a:pos x="1475" y="462"/>
                </a:cxn>
                <a:cxn ang="0">
                  <a:pos x="1090" y="386"/>
                </a:cxn>
                <a:cxn ang="0">
                  <a:pos x="1014" y="0"/>
                </a:cxn>
                <a:cxn ang="0">
                  <a:pos x="806" y="208"/>
                </a:cxn>
                <a:cxn ang="0">
                  <a:pos x="863" y="501"/>
                </a:cxn>
                <a:cxn ang="0">
                  <a:pos x="181" y="1183"/>
                </a:cxn>
                <a:cxn ang="0">
                  <a:pos x="110" y="894"/>
                </a:cxn>
                <a:cxn ang="0">
                  <a:pos x="0" y="1462"/>
                </a:cxn>
                <a:cxn ang="0">
                  <a:pos x="572" y="1356"/>
                </a:cxn>
                <a:cxn ang="0">
                  <a:pos x="284" y="1283"/>
                </a:cxn>
                <a:cxn ang="0">
                  <a:pos x="957" y="610"/>
                </a:cxn>
                <a:cxn ang="0">
                  <a:pos x="1268" y="670"/>
                </a:cxn>
              </a:cxnLst>
              <a:rect l="0" t="0" r="r" b="b"/>
              <a:pathLst>
                <a:path w="1475" h="1462">
                  <a:moveTo>
                    <a:pt x="1268" y="670"/>
                  </a:moveTo>
                  <a:lnTo>
                    <a:pt x="1475" y="462"/>
                  </a:lnTo>
                  <a:lnTo>
                    <a:pt x="1090" y="386"/>
                  </a:lnTo>
                  <a:lnTo>
                    <a:pt x="1014" y="0"/>
                  </a:lnTo>
                  <a:lnTo>
                    <a:pt x="806" y="208"/>
                  </a:lnTo>
                  <a:lnTo>
                    <a:pt x="863" y="501"/>
                  </a:lnTo>
                  <a:lnTo>
                    <a:pt x="181" y="1183"/>
                  </a:lnTo>
                  <a:lnTo>
                    <a:pt x="110" y="894"/>
                  </a:lnTo>
                  <a:lnTo>
                    <a:pt x="0" y="1462"/>
                  </a:lnTo>
                  <a:lnTo>
                    <a:pt x="572" y="1356"/>
                  </a:lnTo>
                  <a:lnTo>
                    <a:pt x="284" y="1283"/>
                  </a:lnTo>
                  <a:lnTo>
                    <a:pt x="957" y="610"/>
                  </a:lnTo>
                  <a:lnTo>
                    <a:pt x="1268" y="670"/>
                  </a:lnTo>
                  <a:close/>
                </a:path>
              </a:pathLst>
            </a:custGeom>
            <a:solidFill>
              <a:srgbClr val="AEED00"/>
            </a:solidFill>
            <a:ln w="9525">
              <a:no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57" name="Freeform 967"/>
            <p:cNvSpPr>
              <a:spLocks/>
            </p:cNvSpPr>
            <p:nvPr/>
          </p:nvSpPr>
          <p:spPr bwMode="auto">
            <a:xfrm>
              <a:off x="5607051" y="3262313"/>
              <a:ext cx="230188" cy="169863"/>
            </a:xfrm>
            <a:custGeom>
              <a:avLst/>
              <a:gdLst/>
              <a:ahLst/>
              <a:cxnLst>
                <a:cxn ang="0">
                  <a:pos x="1268" y="299"/>
                </a:cxn>
                <a:cxn ang="0">
                  <a:pos x="1476" y="91"/>
                </a:cxn>
                <a:cxn ang="0">
                  <a:pos x="1090" y="15"/>
                </a:cxn>
                <a:cxn ang="0">
                  <a:pos x="1087" y="0"/>
                </a:cxn>
                <a:cxn ang="0">
                  <a:pos x="1" y="1086"/>
                </a:cxn>
                <a:cxn ang="0">
                  <a:pos x="0" y="1091"/>
                </a:cxn>
                <a:cxn ang="0">
                  <a:pos x="572" y="985"/>
                </a:cxn>
                <a:cxn ang="0">
                  <a:pos x="285" y="912"/>
                </a:cxn>
                <a:cxn ang="0">
                  <a:pos x="958" y="239"/>
                </a:cxn>
                <a:cxn ang="0">
                  <a:pos x="1268" y="299"/>
                </a:cxn>
              </a:cxnLst>
              <a:rect l="0" t="0" r="r" b="b"/>
              <a:pathLst>
                <a:path w="1476" h="1091">
                  <a:moveTo>
                    <a:pt x="1268" y="299"/>
                  </a:moveTo>
                  <a:lnTo>
                    <a:pt x="1476" y="91"/>
                  </a:lnTo>
                  <a:lnTo>
                    <a:pt x="1090" y="15"/>
                  </a:lnTo>
                  <a:lnTo>
                    <a:pt x="1087" y="0"/>
                  </a:lnTo>
                  <a:lnTo>
                    <a:pt x="1" y="1086"/>
                  </a:lnTo>
                  <a:lnTo>
                    <a:pt x="0" y="1091"/>
                  </a:lnTo>
                  <a:lnTo>
                    <a:pt x="572" y="985"/>
                  </a:lnTo>
                  <a:lnTo>
                    <a:pt x="285" y="912"/>
                  </a:lnTo>
                  <a:lnTo>
                    <a:pt x="958" y="239"/>
                  </a:lnTo>
                  <a:lnTo>
                    <a:pt x="1268" y="299"/>
                  </a:lnTo>
                  <a:close/>
                </a:path>
              </a:pathLst>
            </a:custGeom>
            <a:solidFill>
              <a:srgbClr val="99BA0F"/>
            </a:solidFill>
            <a:ln w="9525">
              <a:noFill/>
              <a:round/>
              <a:headEnd/>
              <a:tailEnd/>
            </a:ln>
          </p:spPr>
          <p:txBody>
            <a:bodyPr vert="horz" wrap="square" lIns="91440" tIns="45720" rIns="91440" bIns="45720" numCol="1" anchor="t" anchorCtr="0" compatLnSpc="1">
              <a:prstTxWarp prst="textNoShape">
                <a:avLst/>
              </a:prstTxWarp>
            </a:bodyPr>
            <a:lstStyle/>
            <a:p>
              <a:endParaRPr lang="id-ID"/>
            </a:p>
          </p:txBody>
        </p:sp>
      </p:grpSp>
      <p:sp>
        <p:nvSpPr>
          <p:cNvPr id="88" name="TextBox 87"/>
          <p:cNvSpPr txBox="1"/>
          <p:nvPr/>
        </p:nvSpPr>
        <p:spPr>
          <a:xfrm>
            <a:off x="7552601" y="844679"/>
            <a:ext cx="4639399" cy="830997"/>
          </a:xfrm>
          <a:prstGeom prst="rect">
            <a:avLst/>
          </a:prstGeom>
          <a:noFill/>
        </p:spPr>
        <p:txBody>
          <a:bodyPr wrap="square" rtlCol="0">
            <a:spAutoFit/>
          </a:bodyPr>
          <a:lstStyle/>
          <a:p>
            <a:r>
              <a:rPr lang="id-ID" sz="2400" dirty="0"/>
              <a:t>1. Sasaran dan Indikator Kinerja BPBD </a:t>
            </a:r>
            <a:endParaRPr lang="en-US" sz="2400" dirty="0"/>
          </a:p>
        </p:txBody>
      </p:sp>
      <p:sp>
        <p:nvSpPr>
          <p:cNvPr id="89" name="TextBox 88"/>
          <p:cNvSpPr txBox="1"/>
          <p:nvPr/>
        </p:nvSpPr>
        <p:spPr>
          <a:xfrm>
            <a:off x="6278294" y="5062461"/>
            <a:ext cx="5059124" cy="461665"/>
          </a:xfrm>
          <a:prstGeom prst="rect">
            <a:avLst/>
          </a:prstGeom>
          <a:noFill/>
        </p:spPr>
        <p:txBody>
          <a:bodyPr wrap="square" rtlCol="0">
            <a:spAutoFit/>
          </a:bodyPr>
          <a:lstStyle/>
          <a:p>
            <a:r>
              <a:rPr lang="id-ID" sz="2400" dirty="0"/>
              <a:t>5. Permasalahan Kinerja BPBD</a:t>
            </a:r>
            <a:endParaRPr lang="en-US" sz="2400" dirty="0"/>
          </a:p>
        </p:txBody>
      </p:sp>
      <p:sp>
        <p:nvSpPr>
          <p:cNvPr id="90" name="TextBox 89"/>
          <p:cNvSpPr txBox="1"/>
          <p:nvPr/>
        </p:nvSpPr>
        <p:spPr>
          <a:xfrm>
            <a:off x="6094213" y="6056541"/>
            <a:ext cx="5460941" cy="461665"/>
          </a:xfrm>
          <a:prstGeom prst="rect">
            <a:avLst/>
          </a:prstGeom>
          <a:noFill/>
        </p:spPr>
        <p:txBody>
          <a:bodyPr wrap="square" rtlCol="0">
            <a:spAutoFit/>
          </a:bodyPr>
          <a:lstStyle/>
          <a:p>
            <a:r>
              <a:rPr lang="id-ID" sz="2400" dirty="0"/>
              <a:t> </a:t>
            </a:r>
            <a:endParaRPr lang="en-US" sz="2400" dirty="0"/>
          </a:p>
        </p:txBody>
      </p:sp>
      <p:grpSp>
        <p:nvGrpSpPr>
          <p:cNvPr id="2" name="Group 1">
            <a:extLst>
              <a:ext uri="{FF2B5EF4-FFF2-40B4-BE49-F238E27FC236}">
                <a16:creationId xmlns:a16="http://schemas.microsoft.com/office/drawing/2014/main" id="{67480283-1B7A-6685-9E5A-0B5393821524}"/>
              </a:ext>
            </a:extLst>
          </p:cNvPr>
          <p:cNvGrpSpPr/>
          <p:nvPr>
            <p:custDataLst>
              <p:custData r:id="rId4"/>
            </p:custDataLst>
          </p:nvPr>
        </p:nvGrpSpPr>
        <p:grpSpPr>
          <a:xfrm>
            <a:off x="6249849" y="1518617"/>
            <a:ext cx="1008000" cy="1008000"/>
            <a:chOff x="1222376" y="3105150"/>
            <a:chExt cx="647700" cy="647700"/>
          </a:xfrm>
        </p:grpSpPr>
        <p:sp>
          <p:nvSpPr>
            <p:cNvPr id="5" name="Oval 403">
              <a:extLst>
                <a:ext uri="{FF2B5EF4-FFF2-40B4-BE49-F238E27FC236}">
                  <a16:creationId xmlns:a16="http://schemas.microsoft.com/office/drawing/2014/main" id="{7E7690FD-4EB4-A4F9-26A8-BB8DE302995B}"/>
                </a:ext>
              </a:extLst>
            </p:cNvPr>
            <p:cNvSpPr>
              <a:spLocks noChangeArrowheads="1"/>
            </p:cNvSpPr>
            <p:nvPr/>
          </p:nvSpPr>
          <p:spPr bwMode="auto">
            <a:xfrm>
              <a:off x="1222376" y="3105150"/>
              <a:ext cx="647700" cy="647700"/>
            </a:xfrm>
            <a:prstGeom prst="ellipse">
              <a:avLst/>
            </a:prstGeom>
            <a:solidFill>
              <a:schemeClr val="accent1"/>
            </a:solidFill>
            <a:ln w="38100">
              <a:solidFill>
                <a:schemeClr val="bg1"/>
              </a:solid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6" name="Freeform 404">
              <a:extLst>
                <a:ext uri="{FF2B5EF4-FFF2-40B4-BE49-F238E27FC236}">
                  <a16:creationId xmlns:a16="http://schemas.microsoft.com/office/drawing/2014/main" id="{6615C70F-9E07-BB35-E3E9-075ACAE0E555}"/>
                </a:ext>
              </a:extLst>
            </p:cNvPr>
            <p:cNvSpPr>
              <a:spLocks/>
            </p:cNvSpPr>
            <p:nvPr/>
          </p:nvSpPr>
          <p:spPr bwMode="auto">
            <a:xfrm>
              <a:off x="1404938" y="3240088"/>
              <a:ext cx="292100" cy="377825"/>
            </a:xfrm>
            <a:custGeom>
              <a:avLst/>
              <a:gdLst/>
              <a:ahLst/>
              <a:cxnLst>
                <a:cxn ang="0">
                  <a:pos x="1874" y="2266"/>
                </a:cxn>
                <a:cxn ang="0">
                  <a:pos x="1726" y="2413"/>
                </a:cxn>
                <a:cxn ang="0">
                  <a:pos x="148" y="2413"/>
                </a:cxn>
                <a:cxn ang="0">
                  <a:pos x="0" y="2266"/>
                </a:cxn>
                <a:cxn ang="0">
                  <a:pos x="0" y="147"/>
                </a:cxn>
                <a:cxn ang="0">
                  <a:pos x="148" y="0"/>
                </a:cxn>
                <a:cxn ang="0">
                  <a:pos x="1726" y="0"/>
                </a:cxn>
                <a:cxn ang="0">
                  <a:pos x="1874" y="147"/>
                </a:cxn>
                <a:cxn ang="0">
                  <a:pos x="1874" y="2266"/>
                </a:cxn>
              </a:cxnLst>
              <a:rect l="0" t="0" r="r" b="b"/>
              <a:pathLst>
                <a:path w="1874" h="2413">
                  <a:moveTo>
                    <a:pt x="1874" y="2266"/>
                  </a:moveTo>
                  <a:cubicBezTo>
                    <a:pt x="1874" y="2347"/>
                    <a:pt x="1808" y="2413"/>
                    <a:pt x="1726" y="2413"/>
                  </a:cubicBezTo>
                  <a:lnTo>
                    <a:pt x="148" y="2413"/>
                  </a:lnTo>
                  <a:cubicBezTo>
                    <a:pt x="66" y="2413"/>
                    <a:pt x="0" y="2347"/>
                    <a:pt x="0" y="2266"/>
                  </a:cubicBezTo>
                  <a:lnTo>
                    <a:pt x="0" y="147"/>
                  </a:lnTo>
                  <a:cubicBezTo>
                    <a:pt x="0" y="66"/>
                    <a:pt x="66" y="0"/>
                    <a:pt x="148" y="0"/>
                  </a:cubicBezTo>
                  <a:lnTo>
                    <a:pt x="1726" y="0"/>
                  </a:lnTo>
                  <a:cubicBezTo>
                    <a:pt x="1808" y="0"/>
                    <a:pt x="1874" y="66"/>
                    <a:pt x="1874" y="147"/>
                  </a:cubicBezTo>
                  <a:lnTo>
                    <a:pt x="1874" y="2266"/>
                  </a:lnTo>
                  <a:close/>
                </a:path>
              </a:pathLst>
            </a:custGeom>
            <a:solidFill>
              <a:srgbClr val="0F2F41"/>
            </a:solidFill>
            <a:ln w="9525">
              <a:no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7" name="Freeform 405">
              <a:extLst>
                <a:ext uri="{FF2B5EF4-FFF2-40B4-BE49-F238E27FC236}">
                  <a16:creationId xmlns:a16="http://schemas.microsoft.com/office/drawing/2014/main" id="{AC446CD5-23D5-74B5-EBB7-A4FFDBE1DA3B}"/>
                </a:ext>
              </a:extLst>
            </p:cNvPr>
            <p:cNvSpPr>
              <a:spLocks/>
            </p:cNvSpPr>
            <p:nvPr/>
          </p:nvSpPr>
          <p:spPr bwMode="auto">
            <a:xfrm>
              <a:off x="1436688" y="3282950"/>
              <a:ext cx="228600" cy="293688"/>
            </a:xfrm>
            <a:custGeom>
              <a:avLst/>
              <a:gdLst/>
              <a:ahLst/>
              <a:cxnLst>
                <a:cxn ang="0">
                  <a:pos x="1456" y="1761"/>
                </a:cxn>
                <a:cxn ang="0">
                  <a:pos x="1342" y="1875"/>
                </a:cxn>
                <a:cxn ang="0">
                  <a:pos x="114" y="1875"/>
                </a:cxn>
                <a:cxn ang="0">
                  <a:pos x="0" y="1761"/>
                </a:cxn>
                <a:cxn ang="0">
                  <a:pos x="0" y="114"/>
                </a:cxn>
                <a:cxn ang="0">
                  <a:pos x="114" y="0"/>
                </a:cxn>
                <a:cxn ang="0">
                  <a:pos x="1342" y="0"/>
                </a:cxn>
                <a:cxn ang="0">
                  <a:pos x="1456" y="114"/>
                </a:cxn>
                <a:cxn ang="0">
                  <a:pos x="1456" y="1761"/>
                </a:cxn>
              </a:cxnLst>
              <a:rect l="0" t="0" r="r" b="b"/>
              <a:pathLst>
                <a:path w="1456" h="1875">
                  <a:moveTo>
                    <a:pt x="1456" y="1761"/>
                  </a:moveTo>
                  <a:cubicBezTo>
                    <a:pt x="1456" y="1824"/>
                    <a:pt x="1405" y="1875"/>
                    <a:pt x="1342" y="1875"/>
                  </a:cubicBezTo>
                  <a:lnTo>
                    <a:pt x="114" y="1875"/>
                  </a:lnTo>
                  <a:cubicBezTo>
                    <a:pt x="51" y="1875"/>
                    <a:pt x="0" y="1824"/>
                    <a:pt x="0" y="1761"/>
                  </a:cubicBezTo>
                  <a:lnTo>
                    <a:pt x="0" y="114"/>
                  </a:lnTo>
                  <a:cubicBezTo>
                    <a:pt x="0" y="51"/>
                    <a:pt x="51" y="0"/>
                    <a:pt x="114" y="0"/>
                  </a:cubicBezTo>
                  <a:lnTo>
                    <a:pt x="1342" y="0"/>
                  </a:lnTo>
                  <a:cubicBezTo>
                    <a:pt x="1405" y="0"/>
                    <a:pt x="1456" y="51"/>
                    <a:pt x="1456" y="114"/>
                  </a:cubicBezTo>
                  <a:lnTo>
                    <a:pt x="1456" y="1761"/>
                  </a:lnTo>
                  <a:close/>
                </a:path>
              </a:pathLst>
            </a:custGeom>
            <a:solidFill>
              <a:srgbClr val="F6F0E6"/>
            </a:solidFill>
            <a:ln w="9525">
              <a:no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8" name="Freeform 406">
              <a:extLst>
                <a:ext uri="{FF2B5EF4-FFF2-40B4-BE49-F238E27FC236}">
                  <a16:creationId xmlns:a16="http://schemas.microsoft.com/office/drawing/2014/main" id="{C6597F6E-00D9-0001-BB1D-178C6EF7B1E0}"/>
                </a:ext>
              </a:extLst>
            </p:cNvPr>
            <p:cNvSpPr>
              <a:spLocks/>
            </p:cNvSpPr>
            <p:nvPr/>
          </p:nvSpPr>
          <p:spPr bwMode="auto">
            <a:xfrm>
              <a:off x="1506538" y="3343275"/>
              <a:ext cx="133350" cy="15875"/>
            </a:xfrm>
            <a:custGeom>
              <a:avLst/>
              <a:gdLst/>
              <a:ahLst/>
              <a:cxnLst>
                <a:cxn ang="0">
                  <a:pos x="855" y="70"/>
                </a:cxn>
                <a:cxn ang="0">
                  <a:pos x="820" y="104"/>
                </a:cxn>
                <a:cxn ang="0">
                  <a:pos x="34" y="104"/>
                </a:cxn>
                <a:cxn ang="0">
                  <a:pos x="0" y="70"/>
                </a:cxn>
                <a:cxn ang="0">
                  <a:pos x="0" y="35"/>
                </a:cxn>
                <a:cxn ang="0">
                  <a:pos x="34" y="0"/>
                </a:cxn>
                <a:cxn ang="0">
                  <a:pos x="820" y="0"/>
                </a:cxn>
                <a:cxn ang="0">
                  <a:pos x="855" y="35"/>
                </a:cxn>
                <a:cxn ang="0">
                  <a:pos x="855" y="70"/>
                </a:cxn>
              </a:cxnLst>
              <a:rect l="0" t="0" r="r" b="b"/>
              <a:pathLst>
                <a:path w="855" h="104">
                  <a:moveTo>
                    <a:pt x="855" y="70"/>
                  </a:moveTo>
                  <a:cubicBezTo>
                    <a:pt x="855" y="89"/>
                    <a:pt x="839" y="104"/>
                    <a:pt x="820" y="104"/>
                  </a:cubicBezTo>
                  <a:lnTo>
                    <a:pt x="34" y="104"/>
                  </a:lnTo>
                  <a:cubicBezTo>
                    <a:pt x="15" y="104"/>
                    <a:pt x="0" y="89"/>
                    <a:pt x="0" y="70"/>
                  </a:cubicBezTo>
                  <a:lnTo>
                    <a:pt x="0" y="35"/>
                  </a:lnTo>
                  <a:cubicBezTo>
                    <a:pt x="0" y="16"/>
                    <a:pt x="15" y="0"/>
                    <a:pt x="34" y="0"/>
                  </a:cubicBezTo>
                  <a:lnTo>
                    <a:pt x="820" y="0"/>
                  </a:lnTo>
                  <a:cubicBezTo>
                    <a:pt x="839" y="0"/>
                    <a:pt x="855" y="16"/>
                    <a:pt x="855" y="35"/>
                  </a:cubicBezTo>
                  <a:lnTo>
                    <a:pt x="855" y="70"/>
                  </a:lnTo>
                  <a:close/>
                </a:path>
              </a:pathLst>
            </a:custGeom>
            <a:solidFill>
              <a:srgbClr val="0F2F41"/>
            </a:solidFill>
            <a:ln w="9525">
              <a:no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9" name="Freeform 407">
              <a:extLst>
                <a:ext uri="{FF2B5EF4-FFF2-40B4-BE49-F238E27FC236}">
                  <a16:creationId xmlns:a16="http://schemas.microsoft.com/office/drawing/2014/main" id="{3A6DFC5F-67EE-5A3F-678A-3F270BA3B7E4}"/>
                </a:ext>
              </a:extLst>
            </p:cNvPr>
            <p:cNvSpPr>
              <a:spLocks/>
            </p:cNvSpPr>
            <p:nvPr/>
          </p:nvSpPr>
          <p:spPr bwMode="auto">
            <a:xfrm>
              <a:off x="1465263" y="3336925"/>
              <a:ext cx="30163" cy="30163"/>
            </a:xfrm>
            <a:custGeom>
              <a:avLst/>
              <a:gdLst/>
              <a:ahLst/>
              <a:cxnLst>
                <a:cxn ang="0">
                  <a:pos x="194" y="158"/>
                </a:cxn>
                <a:cxn ang="0">
                  <a:pos x="158" y="194"/>
                </a:cxn>
                <a:cxn ang="0">
                  <a:pos x="36" y="194"/>
                </a:cxn>
                <a:cxn ang="0">
                  <a:pos x="0" y="158"/>
                </a:cxn>
                <a:cxn ang="0">
                  <a:pos x="0" y="36"/>
                </a:cxn>
                <a:cxn ang="0">
                  <a:pos x="36" y="0"/>
                </a:cxn>
                <a:cxn ang="0">
                  <a:pos x="158" y="0"/>
                </a:cxn>
                <a:cxn ang="0">
                  <a:pos x="194" y="36"/>
                </a:cxn>
                <a:cxn ang="0">
                  <a:pos x="194" y="158"/>
                </a:cxn>
              </a:cxnLst>
              <a:rect l="0" t="0" r="r" b="b"/>
              <a:pathLst>
                <a:path w="194" h="194">
                  <a:moveTo>
                    <a:pt x="194" y="158"/>
                  </a:moveTo>
                  <a:cubicBezTo>
                    <a:pt x="194" y="178"/>
                    <a:pt x="178" y="194"/>
                    <a:pt x="158" y="194"/>
                  </a:cubicBezTo>
                  <a:lnTo>
                    <a:pt x="36" y="194"/>
                  </a:lnTo>
                  <a:cubicBezTo>
                    <a:pt x="16" y="194"/>
                    <a:pt x="0" y="178"/>
                    <a:pt x="0" y="158"/>
                  </a:cubicBezTo>
                  <a:lnTo>
                    <a:pt x="0" y="36"/>
                  </a:lnTo>
                  <a:cubicBezTo>
                    <a:pt x="0" y="16"/>
                    <a:pt x="16" y="0"/>
                    <a:pt x="36" y="0"/>
                  </a:cubicBezTo>
                  <a:lnTo>
                    <a:pt x="158" y="0"/>
                  </a:lnTo>
                  <a:cubicBezTo>
                    <a:pt x="178" y="0"/>
                    <a:pt x="194" y="16"/>
                    <a:pt x="194" y="36"/>
                  </a:cubicBezTo>
                  <a:lnTo>
                    <a:pt x="194" y="158"/>
                  </a:lnTo>
                  <a:close/>
                </a:path>
              </a:pathLst>
            </a:custGeom>
            <a:solidFill>
              <a:srgbClr val="0F2F41"/>
            </a:solidFill>
            <a:ln w="9525">
              <a:no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10" name="Freeform 408">
              <a:extLst>
                <a:ext uri="{FF2B5EF4-FFF2-40B4-BE49-F238E27FC236}">
                  <a16:creationId xmlns:a16="http://schemas.microsoft.com/office/drawing/2014/main" id="{466B0BDC-6877-12D9-5764-FEBFEA4096C3}"/>
                </a:ext>
              </a:extLst>
            </p:cNvPr>
            <p:cNvSpPr>
              <a:spLocks/>
            </p:cNvSpPr>
            <p:nvPr/>
          </p:nvSpPr>
          <p:spPr bwMode="auto">
            <a:xfrm>
              <a:off x="1506538" y="3384550"/>
              <a:ext cx="133350" cy="15875"/>
            </a:xfrm>
            <a:custGeom>
              <a:avLst/>
              <a:gdLst/>
              <a:ahLst/>
              <a:cxnLst>
                <a:cxn ang="0">
                  <a:pos x="855" y="69"/>
                </a:cxn>
                <a:cxn ang="0">
                  <a:pos x="820" y="103"/>
                </a:cxn>
                <a:cxn ang="0">
                  <a:pos x="34" y="103"/>
                </a:cxn>
                <a:cxn ang="0">
                  <a:pos x="0" y="69"/>
                </a:cxn>
                <a:cxn ang="0">
                  <a:pos x="0" y="34"/>
                </a:cxn>
                <a:cxn ang="0">
                  <a:pos x="34" y="0"/>
                </a:cxn>
                <a:cxn ang="0">
                  <a:pos x="820" y="0"/>
                </a:cxn>
                <a:cxn ang="0">
                  <a:pos x="855" y="34"/>
                </a:cxn>
                <a:cxn ang="0">
                  <a:pos x="855" y="69"/>
                </a:cxn>
              </a:cxnLst>
              <a:rect l="0" t="0" r="r" b="b"/>
              <a:pathLst>
                <a:path w="855" h="103">
                  <a:moveTo>
                    <a:pt x="855" y="69"/>
                  </a:moveTo>
                  <a:cubicBezTo>
                    <a:pt x="855" y="88"/>
                    <a:pt x="839" y="103"/>
                    <a:pt x="820" y="103"/>
                  </a:cubicBezTo>
                  <a:lnTo>
                    <a:pt x="34" y="103"/>
                  </a:lnTo>
                  <a:cubicBezTo>
                    <a:pt x="15" y="103"/>
                    <a:pt x="0" y="88"/>
                    <a:pt x="0" y="69"/>
                  </a:cubicBezTo>
                  <a:lnTo>
                    <a:pt x="0" y="34"/>
                  </a:lnTo>
                  <a:cubicBezTo>
                    <a:pt x="0" y="15"/>
                    <a:pt x="15" y="0"/>
                    <a:pt x="34" y="0"/>
                  </a:cubicBezTo>
                  <a:lnTo>
                    <a:pt x="820" y="0"/>
                  </a:lnTo>
                  <a:cubicBezTo>
                    <a:pt x="839" y="0"/>
                    <a:pt x="855" y="15"/>
                    <a:pt x="855" y="34"/>
                  </a:cubicBezTo>
                  <a:lnTo>
                    <a:pt x="855" y="69"/>
                  </a:lnTo>
                  <a:close/>
                </a:path>
              </a:pathLst>
            </a:custGeom>
            <a:solidFill>
              <a:srgbClr val="0F2F41"/>
            </a:solidFill>
            <a:ln w="9525">
              <a:no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11" name="Freeform 409">
              <a:extLst>
                <a:ext uri="{FF2B5EF4-FFF2-40B4-BE49-F238E27FC236}">
                  <a16:creationId xmlns:a16="http://schemas.microsoft.com/office/drawing/2014/main" id="{BFCDFB72-73DD-D8A3-C207-15B6789A5CF4}"/>
                </a:ext>
              </a:extLst>
            </p:cNvPr>
            <p:cNvSpPr>
              <a:spLocks/>
            </p:cNvSpPr>
            <p:nvPr/>
          </p:nvSpPr>
          <p:spPr bwMode="auto">
            <a:xfrm>
              <a:off x="1465263" y="3378200"/>
              <a:ext cx="30163" cy="30163"/>
            </a:xfrm>
            <a:custGeom>
              <a:avLst/>
              <a:gdLst/>
              <a:ahLst/>
              <a:cxnLst>
                <a:cxn ang="0">
                  <a:pos x="194" y="157"/>
                </a:cxn>
                <a:cxn ang="0">
                  <a:pos x="158" y="193"/>
                </a:cxn>
                <a:cxn ang="0">
                  <a:pos x="36" y="193"/>
                </a:cxn>
                <a:cxn ang="0">
                  <a:pos x="0" y="157"/>
                </a:cxn>
                <a:cxn ang="0">
                  <a:pos x="0" y="36"/>
                </a:cxn>
                <a:cxn ang="0">
                  <a:pos x="36" y="0"/>
                </a:cxn>
                <a:cxn ang="0">
                  <a:pos x="158" y="0"/>
                </a:cxn>
                <a:cxn ang="0">
                  <a:pos x="194" y="36"/>
                </a:cxn>
                <a:cxn ang="0">
                  <a:pos x="194" y="157"/>
                </a:cxn>
              </a:cxnLst>
              <a:rect l="0" t="0" r="r" b="b"/>
              <a:pathLst>
                <a:path w="194" h="193">
                  <a:moveTo>
                    <a:pt x="194" y="157"/>
                  </a:moveTo>
                  <a:cubicBezTo>
                    <a:pt x="194" y="177"/>
                    <a:pt x="178" y="193"/>
                    <a:pt x="158" y="193"/>
                  </a:cubicBezTo>
                  <a:lnTo>
                    <a:pt x="36" y="193"/>
                  </a:lnTo>
                  <a:cubicBezTo>
                    <a:pt x="16" y="193"/>
                    <a:pt x="0" y="177"/>
                    <a:pt x="0" y="157"/>
                  </a:cubicBezTo>
                  <a:lnTo>
                    <a:pt x="0" y="36"/>
                  </a:lnTo>
                  <a:cubicBezTo>
                    <a:pt x="0" y="16"/>
                    <a:pt x="16" y="0"/>
                    <a:pt x="36" y="0"/>
                  </a:cubicBezTo>
                  <a:lnTo>
                    <a:pt x="158" y="0"/>
                  </a:lnTo>
                  <a:cubicBezTo>
                    <a:pt x="178" y="0"/>
                    <a:pt x="194" y="16"/>
                    <a:pt x="194" y="36"/>
                  </a:cubicBezTo>
                  <a:lnTo>
                    <a:pt x="194" y="157"/>
                  </a:lnTo>
                  <a:close/>
                </a:path>
              </a:pathLst>
            </a:custGeom>
            <a:solidFill>
              <a:srgbClr val="0F2F41"/>
            </a:solidFill>
            <a:ln w="9525">
              <a:no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12" name="Freeform 410">
              <a:extLst>
                <a:ext uri="{FF2B5EF4-FFF2-40B4-BE49-F238E27FC236}">
                  <a16:creationId xmlns:a16="http://schemas.microsoft.com/office/drawing/2014/main" id="{18198E9F-D0E2-05E0-A625-164950C3C218}"/>
                </a:ext>
              </a:extLst>
            </p:cNvPr>
            <p:cNvSpPr>
              <a:spLocks/>
            </p:cNvSpPr>
            <p:nvPr/>
          </p:nvSpPr>
          <p:spPr bwMode="auto">
            <a:xfrm>
              <a:off x="1506538" y="3427413"/>
              <a:ext cx="133350" cy="15875"/>
            </a:xfrm>
            <a:custGeom>
              <a:avLst/>
              <a:gdLst/>
              <a:ahLst/>
              <a:cxnLst>
                <a:cxn ang="0">
                  <a:pos x="855" y="70"/>
                </a:cxn>
                <a:cxn ang="0">
                  <a:pos x="820" y="104"/>
                </a:cxn>
                <a:cxn ang="0">
                  <a:pos x="34" y="104"/>
                </a:cxn>
                <a:cxn ang="0">
                  <a:pos x="0" y="70"/>
                </a:cxn>
                <a:cxn ang="0">
                  <a:pos x="0" y="34"/>
                </a:cxn>
                <a:cxn ang="0">
                  <a:pos x="34" y="0"/>
                </a:cxn>
                <a:cxn ang="0">
                  <a:pos x="820" y="0"/>
                </a:cxn>
                <a:cxn ang="0">
                  <a:pos x="855" y="34"/>
                </a:cxn>
                <a:cxn ang="0">
                  <a:pos x="855" y="70"/>
                </a:cxn>
              </a:cxnLst>
              <a:rect l="0" t="0" r="r" b="b"/>
              <a:pathLst>
                <a:path w="855" h="104">
                  <a:moveTo>
                    <a:pt x="855" y="70"/>
                  </a:moveTo>
                  <a:cubicBezTo>
                    <a:pt x="855" y="88"/>
                    <a:pt x="839" y="104"/>
                    <a:pt x="820" y="104"/>
                  </a:cubicBezTo>
                  <a:lnTo>
                    <a:pt x="34" y="104"/>
                  </a:lnTo>
                  <a:cubicBezTo>
                    <a:pt x="15" y="104"/>
                    <a:pt x="0" y="88"/>
                    <a:pt x="0" y="70"/>
                  </a:cubicBezTo>
                  <a:lnTo>
                    <a:pt x="0" y="34"/>
                  </a:lnTo>
                  <a:cubicBezTo>
                    <a:pt x="0" y="15"/>
                    <a:pt x="15" y="0"/>
                    <a:pt x="34" y="0"/>
                  </a:cubicBezTo>
                  <a:lnTo>
                    <a:pt x="820" y="0"/>
                  </a:lnTo>
                  <a:cubicBezTo>
                    <a:pt x="839" y="0"/>
                    <a:pt x="855" y="15"/>
                    <a:pt x="855" y="34"/>
                  </a:cubicBezTo>
                  <a:lnTo>
                    <a:pt x="855" y="70"/>
                  </a:lnTo>
                  <a:close/>
                </a:path>
              </a:pathLst>
            </a:custGeom>
            <a:solidFill>
              <a:srgbClr val="0F2F41"/>
            </a:solidFill>
            <a:ln w="9525">
              <a:no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13" name="Freeform 411">
              <a:extLst>
                <a:ext uri="{FF2B5EF4-FFF2-40B4-BE49-F238E27FC236}">
                  <a16:creationId xmlns:a16="http://schemas.microsoft.com/office/drawing/2014/main" id="{7F04743A-F5A7-240D-29EF-8E267835B882}"/>
                </a:ext>
              </a:extLst>
            </p:cNvPr>
            <p:cNvSpPr>
              <a:spLocks/>
            </p:cNvSpPr>
            <p:nvPr/>
          </p:nvSpPr>
          <p:spPr bwMode="auto">
            <a:xfrm>
              <a:off x="1465263" y="3419475"/>
              <a:ext cx="30163" cy="30163"/>
            </a:xfrm>
            <a:custGeom>
              <a:avLst/>
              <a:gdLst/>
              <a:ahLst/>
              <a:cxnLst>
                <a:cxn ang="0">
                  <a:pos x="194" y="158"/>
                </a:cxn>
                <a:cxn ang="0">
                  <a:pos x="158" y="194"/>
                </a:cxn>
                <a:cxn ang="0">
                  <a:pos x="36" y="194"/>
                </a:cxn>
                <a:cxn ang="0">
                  <a:pos x="0" y="158"/>
                </a:cxn>
                <a:cxn ang="0">
                  <a:pos x="0" y="36"/>
                </a:cxn>
                <a:cxn ang="0">
                  <a:pos x="36" y="0"/>
                </a:cxn>
                <a:cxn ang="0">
                  <a:pos x="158" y="0"/>
                </a:cxn>
                <a:cxn ang="0">
                  <a:pos x="194" y="36"/>
                </a:cxn>
                <a:cxn ang="0">
                  <a:pos x="194" y="158"/>
                </a:cxn>
              </a:cxnLst>
              <a:rect l="0" t="0" r="r" b="b"/>
              <a:pathLst>
                <a:path w="194" h="194">
                  <a:moveTo>
                    <a:pt x="194" y="158"/>
                  </a:moveTo>
                  <a:cubicBezTo>
                    <a:pt x="194" y="178"/>
                    <a:pt x="178" y="194"/>
                    <a:pt x="158" y="194"/>
                  </a:cubicBezTo>
                  <a:lnTo>
                    <a:pt x="36" y="194"/>
                  </a:lnTo>
                  <a:cubicBezTo>
                    <a:pt x="16" y="194"/>
                    <a:pt x="0" y="178"/>
                    <a:pt x="0" y="158"/>
                  </a:cubicBezTo>
                  <a:lnTo>
                    <a:pt x="0" y="36"/>
                  </a:lnTo>
                  <a:cubicBezTo>
                    <a:pt x="0" y="16"/>
                    <a:pt x="16" y="0"/>
                    <a:pt x="36" y="0"/>
                  </a:cubicBezTo>
                  <a:lnTo>
                    <a:pt x="158" y="0"/>
                  </a:lnTo>
                  <a:cubicBezTo>
                    <a:pt x="178" y="0"/>
                    <a:pt x="194" y="16"/>
                    <a:pt x="194" y="36"/>
                  </a:cubicBezTo>
                  <a:lnTo>
                    <a:pt x="194" y="158"/>
                  </a:lnTo>
                  <a:close/>
                </a:path>
              </a:pathLst>
            </a:custGeom>
            <a:solidFill>
              <a:srgbClr val="0F2F41"/>
            </a:solidFill>
            <a:ln w="9525">
              <a:no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58" name="Freeform 412">
              <a:extLst>
                <a:ext uri="{FF2B5EF4-FFF2-40B4-BE49-F238E27FC236}">
                  <a16:creationId xmlns:a16="http://schemas.microsoft.com/office/drawing/2014/main" id="{D9F5B76C-6D82-D9F3-ECC6-474EF08BA95E}"/>
                </a:ext>
              </a:extLst>
            </p:cNvPr>
            <p:cNvSpPr>
              <a:spLocks/>
            </p:cNvSpPr>
            <p:nvPr/>
          </p:nvSpPr>
          <p:spPr bwMode="auto">
            <a:xfrm>
              <a:off x="1506538" y="3468688"/>
              <a:ext cx="133350" cy="15875"/>
            </a:xfrm>
            <a:custGeom>
              <a:avLst/>
              <a:gdLst/>
              <a:ahLst/>
              <a:cxnLst>
                <a:cxn ang="0">
                  <a:pos x="855" y="69"/>
                </a:cxn>
                <a:cxn ang="0">
                  <a:pos x="820" y="103"/>
                </a:cxn>
                <a:cxn ang="0">
                  <a:pos x="34" y="103"/>
                </a:cxn>
                <a:cxn ang="0">
                  <a:pos x="0" y="69"/>
                </a:cxn>
                <a:cxn ang="0">
                  <a:pos x="0" y="34"/>
                </a:cxn>
                <a:cxn ang="0">
                  <a:pos x="34" y="0"/>
                </a:cxn>
                <a:cxn ang="0">
                  <a:pos x="820" y="0"/>
                </a:cxn>
                <a:cxn ang="0">
                  <a:pos x="855" y="34"/>
                </a:cxn>
                <a:cxn ang="0">
                  <a:pos x="855" y="69"/>
                </a:cxn>
              </a:cxnLst>
              <a:rect l="0" t="0" r="r" b="b"/>
              <a:pathLst>
                <a:path w="855" h="103">
                  <a:moveTo>
                    <a:pt x="855" y="69"/>
                  </a:moveTo>
                  <a:cubicBezTo>
                    <a:pt x="855" y="88"/>
                    <a:pt x="839" y="103"/>
                    <a:pt x="820" y="103"/>
                  </a:cubicBezTo>
                  <a:lnTo>
                    <a:pt x="34" y="103"/>
                  </a:lnTo>
                  <a:cubicBezTo>
                    <a:pt x="15" y="103"/>
                    <a:pt x="0" y="88"/>
                    <a:pt x="0" y="69"/>
                  </a:cubicBezTo>
                  <a:lnTo>
                    <a:pt x="0" y="34"/>
                  </a:lnTo>
                  <a:cubicBezTo>
                    <a:pt x="0" y="15"/>
                    <a:pt x="15" y="0"/>
                    <a:pt x="34" y="0"/>
                  </a:cubicBezTo>
                  <a:lnTo>
                    <a:pt x="820" y="0"/>
                  </a:lnTo>
                  <a:cubicBezTo>
                    <a:pt x="839" y="0"/>
                    <a:pt x="855" y="15"/>
                    <a:pt x="855" y="34"/>
                  </a:cubicBezTo>
                  <a:lnTo>
                    <a:pt x="855" y="69"/>
                  </a:lnTo>
                  <a:close/>
                </a:path>
              </a:pathLst>
            </a:custGeom>
            <a:solidFill>
              <a:srgbClr val="0F2F41"/>
            </a:solidFill>
            <a:ln w="9525">
              <a:no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59" name="Freeform 413">
              <a:extLst>
                <a:ext uri="{FF2B5EF4-FFF2-40B4-BE49-F238E27FC236}">
                  <a16:creationId xmlns:a16="http://schemas.microsoft.com/office/drawing/2014/main" id="{37497022-F610-393B-E1F7-0A0D90126F46}"/>
                </a:ext>
              </a:extLst>
            </p:cNvPr>
            <p:cNvSpPr>
              <a:spLocks/>
            </p:cNvSpPr>
            <p:nvPr/>
          </p:nvSpPr>
          <p:spPr bwMode="auto">
            <a:xfrm>
              <a:off x="1465263" y="3460750"/>
              <a:ext cx="30163" cy="30163"/>
            </a:xfrm>
            <a:custGeom>
              <a:avLst/>
              <a:gdLst/>
              <a:ahLst/>
              <a:cxnLst>
                <a:cxn ang="0">
                  <a:pos x="194" y="157"/>
                </a:cxn>
                <a:cxn ang="0">
                  <a:pos x="158" y="193"/>
                </a:cxn>
                <a:cxn ang="0">
                  <a:pos x="36" y="193"/>
                </a:cxn>
                <a:cxn ang="0">
                  <a:pos x="0" y="157"/>
                </a:cxn>
                <a:cxn ang="0">
                  <a:pos x="0" y="35"/>
                </a:cxn>
                <a:cxn ang="0">
                  <a:pos x="36" y="0"/>
                </a:cxn>
                <a:cxn ang="0">
                  <a:pos x="158" y="0"/>
                </a:cxn>
                <a:cxn ang="0">
                  <a:pos x="194" y="35"/>
                </a:cxn>
                <a:cxn ang="0">
                  <a:pos x="194" y="157"/>
                </a:cxn>
              </a:cxnLst>
              <a:rect l="0" t="0" r="r" b="b"/>
              <a:pathLst>
                <a:path w="194" h="193">
                  <a:moveTo>
                    <a:pt x="194" y="157"/>
                  </a:moveTo>
                  <a:cubicBezTo>
                    <a:pt x="194" y="177"/>
                    <a:pt x="178" y="193"/>
                    <a:pt x="158" y="193"/>
                  </a:cubicBezTo>
                  <a:lnTo>
                    <a:pt x="36" y="193"/>
                  </a:lnTo>
                  <a:cubicBezTo>
                    <a:pt x="16" y="193"/>
                    <a:pt x="0" y="177"/>
                    <a:pt x="0" y="157"/>
                  </a:cubicBezTo>
                  <a:lnTo>
                    <a:pt x="0" y="35"/>
                  </a:lnTo>
                  <a:cubicBezTo>
                    <a:pt x="0" y="16"/>
                    <a:pt x="16" y="0"/>
                    <a:pt x="36" y="0"/>
                  </a:cubicBezTo>
                  <a:lnTo>
                    <a:pt x="158" y="0"/>
                  </a:lnTo>
                  <a:cubicBezTo>
                    <a:pt x="178" y="0"/>
                    <a:pt x="194" y="16"/>
                    <a:pt x="194" y="35"/>
                  </a:cubicBezTo>
                  <a:lnTo>
                    <a:pt x="194" y="157"/>
                  </a:lnTo>
                  <a:close/>
                </a:path>
              </a:pathLst>
            </a:custGeom>
            <a:solidFill>
              <a:srgbClr val="0F2F41"/>
            </a:solidFill>
            <a:ln w="9525">
              <a:no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60" name="Freeform 414">
              <a:extLst>
                <a:ext uri="{FF2B5EF4-FFF2-40B4-BE49-F238E27FC236}">
                  <a16:creationId xmlns:a16="http://schemas.microsoft.com/office/drawing/2014/main" id="{C787879E-BBB6-F812-3643-8A89C58A9651}"/>
                </a:ext>
              </a:extLst>
            </p:cNvPr>
            <p:cNvSpPr>
              <a:spLocks/>
            </p:cNvSpPr>
            <p:nvPr/>
          </p:nvSpPr>
          <p:spPr bwMode="auto">
            <a:xfrm>
              <a:off x="1506538" y="3509963"/>
              <a:ext cx="133350" cy="15875"/>
            </a:xfrm>
            <a:custGeom>
              <a:avLst/>
              <a:gdLst/>
              <a:ahLst/>
              <a:cxnLst>
                <a:cxn ang="0">
                  <a:pos x="855" y="69"/>
                </a:cxn>
                <a:cxn ang="0">
                  <a:pos x="820" y="104"/>
                </a:cxn>
                <a:cxn ang="0">
                  <a:pos x="34" y="104"/>
                </a:cxn>
                <a:cxn ang="0">
                  <a:pos x="0" y="69"/>
                </a:cxn>
                <a:cxn ang="0">
                  <a:pos x="0" y="34"/>
                </a:cxn>
                <a:cxn ang="0">
                  <a:pos x="34" y="0"/>
                </a:cxn>
                <a:cxn ang="0">
                  <a:pos x="820" y="0"/>
                </a:cxn>
                <a:cxn ang="0">
                  <a:pos x="855" y="34"/>
                </a:cxn>
                <a:cxn ang="0">
                  <a:pos x="855" y="69"/>
                </a:cxn>
              </a:cxnLst>
              <a:rect l="0" t="0" r="r" b="b"/>
              <a:pathLst>
                <a:path w="855" h="104">
                  <a:moveTo>
                    <a:pt x="855" y="69"/>
                  </a:moveTo>
                  <a:cubicBezTo>
                    <a:pt x="855" y="88"/>
                    <a:pt x="839" y="104"/>
                    <a:pt x="820" y="104"/>
                  </a:cubicBezTo>
                  <a:lnTo>
                    <a:pt x="34" y="104"/>
                  </a:lnTo>
                  <a:cubicBezTo>
                    <a:pt x="15" y="104"/>
                    <a:pt x="0" y="88"/>
                    <a:pt x="0" y="69"/>
                  </a:cubicBezTo>
                  <a:lnTo>
                    <a:pt x="0" y="34"/>
                  </a:lnTo>
                  <a:cubicBezTo>
                    <a:pt x="0" y="15"/>
                    <a:pt x="15" y="0"/>
                    <a:pt x="34" y="0"/>
                  </a:cubicBezTo>
                  <a:lnTo>
                    <a:pt x="820" y="0"/>
                  </a:lnTo>
                  <a:cubicBezTo>
                    <a:pt x="839" y="0"/>
                    <a:pt x="855" y="15"/>
                    <a:pt x="855" y="34"/>
                  </a:cubicBezTo>
                  <a:lnTo>
                    <a:pt x="855" y="69"/>
                  </a:lnTo>
                  <a:close/>
                </a:path>
              </a:pathLst>
            </a:custGeom>
            <a:solidFill>
              <a:srgbClr val="0F2F41"/>
            </a:solidFill>
            <a:ln w="9525">
              <a:no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61" name="Freeform 415">
              <a:extLst>
                <a:ext uri="{FF2B5EF4-FFF2-40B4-BE49-F238E27FC236}">
                  <a16:creationId xmlns:a16="http://schemas.microsoft.com/office/drawing/2014/main" id="{548808C2-0F5E-E4EE-97F7-9F36C4082170}"/>
                </a:ext>
              </a:extLst>
            </p:cNvPr>
            <p:cNvSpPr>
              <a:spLocks/>
            </p:cNvSpPr>
            <p:nvPr/>
          </p:nvSpPr>
          <p:spPr bwMode="auto">
            <a:xfrm>
              <a:off x="1465263" y="3503613"/>
              <a:ext cx="30163" cy="30163"/>
            </a:xfrm>
            <a:custGeom>
              <a:avLst/>
              <a:gdLst/>
              <a:ahLst/>
              <a:cxnLst>
                <a:cxn ang="0">
                  <a:pos x="194" y="158"/>
                </a:cxn>
                <a:cxn ang="0">
                  <a:pos x="158" y="194"/>
                </a:cxn>
                <a:cxn ang="0">
                  <a:pos x="36" y="194"/>
                </a:cxn>
                <a:cxn ang="0">
                  <a:pos x="0" y="158"/>
                </a:cxn>
                <a:cxn ang="0">
                  <a:pos x="0" y="36"/>
                </a:cxn>
                <a:cxn ang="0">
                  <a:pos x="36" y="0"/>
                </a:cxn>
                <a:cxn ang="0">
                  <a:pos x="158" y="0"/>
                </a:cxn>
                <a:cxn ang="0">
                  <a:pos x="194" y="36"/>
                </a:cxn>
                <a:cxn ang="0">
                  <a:pos x="194" y="158"/>
                </a:cxn>
              </a:cxnLst>
              <a:rect l="0" t="0" r="r" b="b"/>
              <a:pathLst>
                <a:path w="194" h="194">
                  <a:moveTo>
                    <a:pt x="194" y="158"/>
                  </a:moveTo>
                  <a:cubicBezTo>
                    <a:pt x="194" y="178"/>
                    <a:pt x="178" y="194"/>
                    <a:pt x="158" y="194"/>
                  </a:cubicBezTo>
                  <a:lnTo>
                    <a:pt x="36" y="194"/>
                  </a:lnTo>
                  <a:cubicBezTo>
                    <a:pt x="16" y="194"/>
                    <a:pt x="0" y="178"/>
                    <a:pt x="0" y="158"/>
                  </a:cubicBezTo>
                  <a:lnTo>
                    <a:pt x="0" y="36"/>
                  </a:lnTo>
                  <a:cubicBezTo>
                    <a:pt x="0" y="16"/>
                    <a:pt x="16" y="0"/>
                    <a:pt x="36" y="0"/>
                  </a:cubicBezTo>
                  <a:lnTo>
                    <a:pt x="158" y="0"/>
                  </a:lnTo>
                  <a:cubicBezTo>
                    <a:pt x="178" y="0"/>
                    <a:pt x="194" y="16"/>
                    <a:pt x="194" y="36"/>
                  </a:cubicBezTo>
                  <a:lnTo>
                    <a:pt x="194" y="158"/>
                  </a:lnTo>
                  <a:close/>
                </a:path>
              </a:pathLst>
            </a:custGeom>
            <a:solidFill>
              <a:srgbClr val="0F2F41"/>
            </a:solidFill>
            <a:ln w="9525">
              <a:no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62" name="Freeform 416">
              <a:extLst>
                <a:ext uri="{FF2B5EF4-FFF2-40B4-BE49-F238E27FC236}">
                  <a16:creationId xmlns:a16="http://schemas.microsoft.com/office/drawing/2014/main" id="{B30FC57E-C7A4-3CDC-C8A2-13A40BCF95A9}"/>
                </a:ext>
              </a:extLst>
            </p:cNvPr>
            <p:cNvSpPr>
              <a:spLocks/>
            </p:cNvSpPr>
            <p:nvPr/>
          </p:nvSpPr>
          <p:spPr bwMode="auto">
            <a:xfrm>
              <a:off x="1495426" y="3257550"/>
              <a:ext cx="106363" cy="53975"/>
            </a:xfrm>
            <a:custGeom>
              <a:avLst/>
              <a:gdLst/>
              <a:ahLst/>
              <a:cxnLst>
                <a:cxn ang="0">
                  <a:pos x="675" y="223"/>
                </a:cxn>
                <a:cxn ang="0">
                  <a:pos x="553" y="345"/>
                </a:cxn>
                <a:cxn ang="0">
                  <a:pos x="122" y="345"/>
                </a:cxn>
                <a:cxn ang="0">
                  <a:pos x="0" y="223"/>
                </a:cxn>
                <a:cxn ang="0">
                  <a:pos x="0" y="122"/>
                </a:cxn>
                <a:cxn ang="0">
                  <a:pos x="122" y="0"/>
                </a:cxn>
                <a:cxn ang="0">
                  <a:pos x="553" y="0"/>
                </a:cxn>
                <a:cxn ang="0">
                  <a:pos x="675" y="122"/>
                </a:cxn>
                <a:cxn ang="0">
                  <a:pos x="675" y="223"/>
                </a:cxn>
              </a:cxnLst>
              <a:rect l="0" t="0" r="r" b="b"/>
              <a:pathLst>
                <a:path w="675" h="345">
                  <a:moveTo>
                    <a:pt x="675" y="223"/>
                  </a:moveTo>
                  <a:cubicBezTo>
                    <a:pt x="675" y="290"/>
                    <a:pt x="620" y="345"/>
                    <a:pt x="553" y="345"/>
                  </a:cubicBezTo>
                  <a:lnTo>
                    <a:pt x="122" y="345"/>
                  </a:lnTo>
                  <a:cubicBezTo>
                    <a:pt x="55" y="345"/>
                    <a:pt x="0" y="290"/>
                    <a:pt x="0" y="223"/>
                  </a:cubicBezTo>
                  <a:lnTo>
                    <a:pt x="0" y="122"/>
                  </a:lnTo>
                  <a:cubicBezTo>
                    <a:pt x="0" y="54"/>
                    <a:pt x="55" y="0"/>
                    <a:pt x="122" y="0"/>
                  </a:cubicBezTo>
                  <a:lnTo>
                    <a:pt x="553" y="0"/>
                  </a:lnTo>
                  <a:cubicBezTo>
                    <a:pt x="620" y="0"/>
                    <a:pt x="675" y="54"/>
                    <a:pt x="675" y="122"/>
                  </a:cubicBezTo>
                  <a:lnTo>
                    <a:pt x="675" y="223"/>
                  </a:lnTo>
                  <a:close/>
                </a:path>
              </a:pathLst>
            </a:custGeom>
            <a:solidFill>
              <a:srgbClr val="058385"/>
            </a:solidFill>
            <a:ln w="9525">
              <a:noFill/>
              <a:round/>
              <a:headEnd/>
              <a:tailEnd/>
            </a:ln>
          </p:spPr>
          <p:txBody>
            <a:bodyPr vert="horz" wrap="square" lIns="91440" tIns="45720" rIns="91440" bIns="45720" numCol="1" anchor="t" anchorCtr="0" compatLnSpc="1">
              <a:prstTxWarp prst="textNoShape">
                <a:avLst/>
              </a:prstTxWarp>
            </a:bodyPr>
            <a:lstStyle/>
            <a:p>
              <a:endParaRPr lang="id-ID"/>
            </a:p>
          </p:txBody>
        </p:sp>
      </p:grpSp>
      <p:sp>
        <p:nvSpPr>
          <p:cNvPr id="63" name="TextBox 62">
            <a:extLst>
              <a:ext uri="{FF2B5EF4-FFF2-40B4-BE49-F238E27FC236}">
                <a16:creationId xmlns:a16="http://schemas.microsoft.com/office/drawing/2014/main" id="{CA84C22B-5354-34E9-194D-59B14F1554B0}"/>
              </a:ext>
            </a:extLst>
          </p:cNvPr>
          <p:cNvSpPr txBox="1"/>
          <p:nvPr/>
        </p:nvSpPr>
        <p:spPr>
          <a:xfrm>
            <a:off x="7437120" y="1834986"/>
            <a:ext cx="4461340" cy="1200329"/>
          </a:xfrm>
          <a:prstGeom prst="rect">
            <a:avLst/>
          </a:prstGeom>
          <a:noFill/>
        </p:spPr>
        <p:txBody>
          <a:bodyPr wrap="square" rtlCol="0">
            <a:spAutoFit/>
          </a:bodyPr>
          <a:lstStyle/>
          <a:p>
            <a:r>
              <a:rPr lang="id-ID" sz="2400" dirty="0"/>
              <a:t>2. Program dan Kegiatan BPBD</a:t>
            </a:r>
          </a:p>
          <a:p>
            <a:r>
              <a:rPr lang="id-ID" sz="2400" dirty="0"/>
              <a:t>    </a:t>
            </a:r>
          </a:p>
        </p:txBody>
      </p:sp>
      <p:grpSp>
        <p:nvGrpSpPr>
          <p:cNvPr id="64" name="Group 63">
            <a:extLst>
              <a:ext uri="{FF2B5EF4-FFF2-40B4-BE49-F238E27FC236}">
                <a16:creationId xmlns:a16="http://schemas.microsoft.com/office/drawing/2014/main" id="{BF821EAA-3364-847A-59EE-76FB51C196E6}"/>
              </a:ext>
            </a:extLst>
          </p:cNvPr>
          <p:cNvGrpSpPr/>
          <p:nvPr>
            <p:custDataLst>
              <p:custData r:id="rId5"/>
            </p:custDataLst>
          </p:nvPr>
        </p:nvGrpSpPr>
        <p:grpSpPr>
          <a:xfrm>
            <a:off x="5883248" y="2562614"/>
            <a:ext cx="1008000" cy="1008000"/>
            <a:chOff x="1222376" y="3105150"/>
            <a:chExt cx="647700" cy="647700"/>
          </a:xfrm>
        </p:grpSpPr>
        <p:sp>
          <p:nvSpPr>
            <p:cNvPr id="65" name="Oval 403">
              <a:extLst>
                <a:ext uri="{FF2B5EF4-FFF2-40B4-BE49-F238E27FC236}">
                  <a16:creationId xmlns:a16="http://schemas.microsoft.com/office/drawing/2014/main" id="{E32E9EB7-3E9A-D5EB-9F7F-9179BB08D1B7}"/>
                </a:ext>
              </a:extLst>
            </p:cNvPr>
            <p:cNvSpPr>
              <a:spLocks noChangeArrowheads="1"/>
            </p:cNvSpPr>
            <p:nvPr/>
          </p:nvSpPr>
          <p:spPr bwMode="auto">
            <a:xfrm>
              <a:off x="1222376" y="3105150"/>
              <a:ext cx="647700" cy="647700"/>
            </a:xfrm>
            <a:prstGeom prst="ellipse">
              <a:avLst/>
            </a:prstGeom>
            <a:solidFill>
              <a:schemeClr val="accent1"/>
            </a:solidFill>
            <a:ln w="38100">
              <a:solidFill>
                <a:schemeClr val="bg1"/>
              </a:solid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66" name="Freeform 404">
              <a:extLst>
                <a:ext uri="{FF2B5EF4-FFF2-40B4-BE49-F238E27FC236}">
                  <a16:creationId xmlns:a16="http://schemas.microsoft.com/office/drawing/2014/main" id="{32E9D779-EA93-821C-79D1-6ECAC3CD6CE3}"/>
                </a:ext>
              </a:extLst>
            </p:cNvPr>
            <p:cNvSpPr>
              <a:spLocks/>
            </p:cNvSpPr>
            <p:nvPr/>
          </p:nvSpPr>
          <p:spPr bwMode="auto">
            <a:xfrm>
              <a:off x="1404938" y="3240088"/>
              <a:ext cx="292100" cy="377825"/>
            </a:xfrm>
            <a:custGeom>
              <a:avLst/>
              <a:gdLst/>
              <a:ahLst/>
              <a:cxnLst>
                <a:cxn ang="0">
                  <a:pos x="1874" y="2266"/>
                </a:cxn>
                <a:cxn ang="0">
                  <a:pos x="1726" y="2413"/>
                </a:cxn>
                <a:cxn ang="0">
                  <a:pos x="148" y="2413"/>
                </a:cxn>
                <a:cxn ang="0">
                  <a:pos x="0" y="2266"/>
                </a:cxn>
                <a:cxn ang="0">
                  <a:pos x="0" y="147"/>
                </a:cxn>
                <a:cxn ang="0">
                  <a:pos x="148" y="0"/>
                </a:cxn>
                <a:cxn ang="0">
                  <a:pos x="1726" y="0"/>
                </a:cxn>
                <a:cxn ang="0">
                  <a:pos x="1874" y="147"/>
                </a:cxn>
                <a:cxn ang="0">
                  <a:pos x="1874" y="2266"/>
                </a:cxn>
              </a:cxnLst>
              <a:rect l="0" t="0" r="r" b="b"/>
              <a:pathLst>
                <a:path w="1874" h="2413">
                  <a:moveTo>
                    <a:pt x="1874" y="2266"/>
                  </a:moveTo>
                  <a:cubicBezTo>
                    <a:pt x="1874" y="2347"/>
                    <a:pt x="1808" y="2413"/>
                    <a:pt x="1726" y="2413"/>
                  </a:cubicBezTo>
                  <a:lnTo>
                    <a:pt x="148" y="2413"/>
                  </a:lnTo>
                  <a:cubicBezTo>
                    <a:pt x="66" y="2413"/>
                    <a:pt x="0" y="2347"/>
                    <a:pt x="0" y="2266"/>
                  </a:cubicBezTo>
                  <a:lnTo>
                    <a:pt x="0" y="147"/>
                  </a:lnTo>
                  <a:cubicBezTo>
                    <a:pt x="0" y="66"/>
                    <a:pt x="66" y="0"/>
                    <a:pt x="148" y="0"/>
                  </a:cubicBezTo>
                  <a:lnTo>
                    <a:pt x="1726" y="0"/>
                  </a:lnTo>
                  <a:cubicBezTo>
                    <a:pt x="1808" y="0"/>
                    <a:pt x="1874" y="66"/>
                    <a:pt x="1874" y="147"/>
                  </a:cubicBezTo>
                  <a:lnTo>
                    <a:pt x="1874" y="2266"/>
                  </a:lnTo>
                  <a:close/>
                </a:path>
              </a:pathLst>
            </a:custGeom>
            <a:solidFill>
              <a:srgbClr val="0F2F41"/>
            </a:solidFill>
            <a:ln w="9525">
              <a:no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67" name="Freeform 405">
              <a:extLst>
                <a:ext uri="{FF2B5EF4-FFF2-40B4-BE49-F238E27FC236}">
                  <a16:creationId xmlns:a16="http://schemas.microsoft.com/office/drawing/2014/main" id="{3AE633E2-BF2E-ABF1-1574-5C18B3014CC6}"/>
                </a:ext>
              </a:extLst>
            </p:cNvPr>
            <p:cNvSpPr>
              <a:spLocks/>
            </p:cNvSpPr>
            <p:nvPr/>
          </p:nvSpPr>
          <p:spPr bwMode="auto">
            <a:xfrm>
              <a:off x="1436688" y="3282950"/>
              <a:ext cx="228600" cy="293688"/>
            </a:xfrm>
            <a:custGeom>
              <a:avLst/>
              <a:gdLst/>
              <a:ahLst/>
              <a:cxnLst>
                <a:cxn ang="0">
                  <a:pos x="1456" y="1761"/>
                </a:cxn>
                <a:cxn ang="0">
                  <a:pos x="1342" y="1875"/>
                </a:cxn>
                <a:cxn ang="0">
                  <a:pos x="114" y="1875"/>
                </a:cxn>
                <a:cxn ang="0">
                  <a:pos x="0" y="1761"/>
                </a:cxn>
                <a:cxn ang="0">
                  <a:pos x="0" y="114"/>
                </a:cxn>
                <a:cxn ang="0">
                  <a:pos x="114" y="0"/>
                </a:cxn>
                <a:cxn ang="0">
                  <a:pos x="1342" y="0"/>
                </a:cxn>
                <a:cxn ang="0">
                  <a:pos x="1456" y="114"/>
                </a:cxn>
                <a:cxn ang="0">
                  <a:pos x="1456" y="1761"/>
                </a:cxn>
              </a:cxnLst>
              <a:rect l="0" t="0" r="r" b="b"/>
              <a:pathLst>
                <a:path w="1456" h="1875">
                  <a:moveTo>
                    <a:pt x="1456" y="1761"/>
                  </a:moveTo>
                  <a:cubicBezTo>
                    <a:pt x="1456" y="1824"/>
                    <a:pt x="1405" y="1875"/>
                    <a:pt x="1342" y="1875"/>
                  </a:cubicBezTo>
                  <a:lnTo>
                    <a:pt x="114" y="1875"/>
                  </a:lnTo>
                  <a:cubicBezTo>
                    <a:pt x="51" y="1875"/>
                    <a:pt x="0" y="1824"/>
                    <a:pt x="0" y="1761"/>
                  </a:cubicBezTo>
                  <a:lnTo>
                    <a:pt x="0" y="114"/>
                  </a:lnTo>
                  <a:cubicBezTo>
                    <a:pt x="0" y="51"/>
                    <a:pt x="51" y="0"/>
                    <a:pt x="114" y="0"/>
                  </a:cubicBezTo>
                  <a:lnTo>
                    <a:pt x="1342" y="0"/>
                  </a:lnTo>
                  <a:cubicBezTo>
                    <a:pt x="1405" y="0"/>
                    <a:pt x="1456" y="51"/>
                    <a:pt x="1456" y="114"/>
                  </a:cubicBezTo>
                  <a:lnTo>
                    <a:pt x="1456" y="1761"/>
                  </a:lnTo>
                  <a:close/>
                </a:path>
              </a:pathLst>
            </a:custGeom>
            <a:solidFill>
              <a:srgbClr val="F6F0E6"/>
            </a:solidFill>
            <a:ln w="9525">
              <a:no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68" name="Freeform 406">
              <a:extLst>
                <a:ext uri="{FF2B5EF4-FFF2-40B4-BE49-F238E27FC236}">
                  <a16:creationId xmlns:a16="http://schemas.microsoft.com/office/drawing/2014/main" id="{E31F4090-7C0E-461F-AAD8-ED225D1DA3A0}"/>
                </a:ext>
              </a:extLst>
            </p:cNvPr>
            <p:cNvSpPr>
              <a:spLocks/>
            </p:cNvSpPr>
            <p:nvPr/>
          </p:nvSpPr>
          <p:spPr bwMode="auto">
            <a:xfrm>
              <a:off x="1506538" y="3343275"/>
              <a:ext cx="133350" cy="15875"/>
            </a:xfrm>
            <a:custGeom>
              <a:avLst/>
              <a:gdLst/>
              <a:ahLst/>
              <a:cxnLst>
                <a:cxn ang="0">
                  <a:pos x="855" y="70"/>
                </a:cxn>
                <a:cxn ang="0">
                  <a:pos x="820" y="104"/>
                </a:cxn>
                <a:cxn ang="0">
                  <a:pos x="34" y="104"/>
                </a:cxn>
                <a:cxn ang="0">
                  <a:pos x="0" y="70"/>
                </a:cxn>
                <a:cxn ang="0">
                  <a:pos x="0" y="35"/>
                </a:cxn>
                <a:cxn ang="0">
                  <a:pos x="34" y="0"/>
                </a:cxn>
                <a:cxn ang="0">
                  <a:pos x="820" y="0"/>
                </a:cxn>
                <a:cxn ang="0">
                  <a:pos x="855" y="35"/>
                </a:cxn>
                <a:cxn ang="0">
                  <a:pos x="855" y="70"/>
                </a:cxn>
              </a:cxnLst>
              <a:rect l="0" t="0" r="r" b="b"/>
              <a:pathLst>
                <a:path w="855" h="104">
                  <a:moveTo>
                    <a:pt x="855" y="70"/>
                  </a:moveTo>
                  <a:cubicBezTo>
                    <a:pt x="855" y="89"/>
                    <a:pt x="839" y="104"/>
                    <a:pt x="820" y="104"/>
                  </a:cubicBezTo>
                  <a:lnTo>
                    <a:pt x="34" y="104"/>
                  </a:lnTo>
                  <a:cubicBezTo>
                    <a:pt x="15" y="104"/>
                    <a:pt x="0" y="89"/>
                    <a:pt x="0" y="70"/>
                  </a:cubicBezTo>
                  <a:lnTo>
                    <a:pt x="0" y="35"/>
                  </a:lnTo>
                  <a:cubicBezTo>
                    <a:pt x="0" y="16"/>
                    <a:pt x="15" y="0"/>
                    <a:pt x="34" y="0"/>
                  </a:cubicBezTo>
                  <a:lnTo>
                    <a:pt x="820" y="0"/>
                  </a:lnTo>
                  <a:cubicBezTo>
                    <a:pt x="839" y="0"/>
                    <a:pt x="855" y="16"/>
                    <a:pt x="855" y="35"/>
                  </a:cubicBezTo>
                  <a:lnTo>
                    <a:pt x="855" y="70"/>
                  </a:lnTo>
                  <a:close/>
                </a:path>
              </a:pathLst>
            </a:custGeom>
            <a:solidFill>
              <a:srgbClr val="0F2F41"/>
            </a:solidFill>
            <a:ln w="9525">
              <a:no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69" name="Freeform 407">
              <a:extLst>
                <a:ext uri="{FF2B5EF4-FFF2-40B4-BE49-F238E27FC236}">
                  <a16:creationId xmlns:a16="http://schemas.microsoft.com/office/drawing/2014/main" id="{F07FC025-837B-FF53-35A2-358D4362E914}"/>
                </a:ext>
              </a:extLst>
            </p:cNvPr>
            <p:cNvSpPr>
              <a:spLocks/>
            </p:cNvSpPr>
            <p:nvPr/>
          </p:nvSpPr>
          <p:spPr bwMode="auto">
            <a:xfrm>
              <a:off x="1465263" y="3336925"/>
              <a:ext cx="30163" cy="30163"/>
            </a:xfrm>
            <a:custGeom>
              <a:avLst/>
              <a:gdLst/>
              <a:ahLst/>
              <a:cxnLst>
                <a:cxn ang="0">
                  <a:pos x="194" y="158"/>
                </a:cxn>
                <a:cxn ang="0">
                  <a:pos x="158" y="194"/>
                </a:cxn>
                <a:cxn ang="0">
                  <a:pos x="36" y="194"/>
                </a:cxn>
                <a:cxn ang="0">
                  <a:pos x="0" y="158"/>
                </a:cxn>
                <a:cxn ang="0">
                  <a:pos x="0" y="36"/>
                </a:cxn>
                <a:cxn ang="0">
                  <a:pos x="36" y="0"/>
                </a:cxn>
                <a:cxn ang="0">
                  <a:pos x="158" y="0"/>
                </a:cxn>
                <a:cxn ang="0">
                  <a:pos x="194" y="36"/>
                </a:cxn>
                <a:cxn ang="0">
                  <a:pos x="194" y="158"/>
                </a:cxn>
              </a:cxnLst>
              <a:rect l="0" t="0" r="r" b="b"/>
              <a:pathLst>
                <a:path w="194" h="194">
                  <a:moveTo>
                    <a:pt x="194" y="158"/>
                  </a:moveTo>
                  <a:cubicBezTo>
                    <a:pt x="194" y="178"/>
                    <a:pt x="178" y="194"/>
                    <a:pt x="158" y="194"/>
                  </a:cubicBezTo>
                  <a:lnTo>
                    <a:pt x="36" y="194"/>
                  </a:lnTo>
                  <a:cubicBezTo>
                    <a:pt x="16" y="194"/>
                    <a:pt x="0" y="178"/>
                    <a:pt x="0" y="158"/>
                  </a:cubicBezTo>
                  <a:lnTo>
                    <a:pt x="0" y="36"/>
                  </a:lnTo>
                  <a:cubicBezTo>
                    <a:pt x="0" y="16"/>
                    <a:pt x="16" y="0"/>
                    <a:pt x="36" y="0"/>
                  </a:cubicBezTo>
                  <a:lnTo>
                    <a:pt x="158" y="0"/>
                  </a:lnTo>
                  <a:cubicBezTo>
                    <a:pt x="178" y="0"/>
                    <a:pt x="194" y="16"/>
                    <a:pt x="194" y="36"/>
                  </a:cubicBezTo>
                  <a:lnTo>
                    <a:pt x="194" y="158"/>
                  </a:lnTo>
                  <a:close/>
                </a:path>
              </a:pathLst>
            </a:custGeom>
            <a:solidFill>
              <a:srgbClr val="0F2F41"/>
            </a:solidFill>
            <a:ln w="9525">
              <a:no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71" name="Freeform 408">
              <a:extLst>
                <a:ext uri="{FF2B5EF4-FFF2-40B4-BE49-F238E27FC236}">
                  <a16:creationId xmlns:a16="http://schemas.microsoft.com/office/drawing/2014/main" id="{6D178E10-51F1-40E7-8915-6EBFFA4DE1EC}"/>
                </a:ext>
              </a:extLst>
            </p:cNvPr>
            <p:cNvSpPr>
              <a:spLocks/>
            </p:cNvSpPr>
            <p:nvPr/>
          </p:nvSpPr>
          <p:spPr bwMode="auto">
            <a:xfrm>
              <a:off x="1506538" y="3384550"/>
              <a:ext cx="133350" cy="15875"/>
            </a:xfrm>
            <a:custGeom>
              <a:avLst/>
              <a:gdLst/>
              <a:ahLst/>
              <a:cxnLst>
                <a:cxn ang="0">
                  <a:pos x="855" y="69"/>
                </a:cxn>
                <a:cxn ang="0">
                  <a:pos x="820" y="103"/>
                </a:cxn>
                <a:cxn ang="0">
                  <a:pos x="34" y="103"/>
                </a:cxn>
                <a:cxn ang="0">
                  <a:pos x="0" y="69"/>
                </a:cxn>
                <a:cxn ang="0">
                  <a:pos x="0" y="34"/>
                </a:cxn>
                <a:cxn ang="0">
                  <a:pos x="34" y="0"/>
                </a:cxn>
                <a:cxn ang="0">
                  <a:pos x="820" y="0"/>
                </a:cxn>
                <a:cxn ang="0">
                  <a:pos x="855" y="34"/>
                </a:cxn>
                <a:cxn ang="0">
                  <a:pos x="855" y="69"/>
                </a:cxn>
              </a:cxnLst>
              <a:rect l="0" t="0" r="r" b="b"/>
              <a:pathLst>
                <a:path w="855" h="103">
                  <a:moveTo>
                    <a:pt x="855" y="69"/>
                  </a:moveTo>
                  <a:cubicBezTo>
                    <a:pt x="855" y="88"/>
                    <a:pt x="839" y="103"/>
                    <a:pt x="820" y="103"/>
                  </a:cubicBezTo>
                  <a:lnTo>
                    <a:pt x="34" y="103"/>
                  </a:lnTo>
                  <a:cubicBezTo>
                    <a:pt x="15" y="103"/>
                    <a:pt x="0" y="88"/>
                    <a:pt x="0" y="69"/>
                  </a:cubicBezTo>
                  <a:lnTo>
                    <a:pt x="0" y="34"/>
                  </a:lnTo>
                  <a:cubicBezTo>
                    <a:pt x="0" y="15"/>
                    <a:pt x="15" y="0"/>
                    <a:pt x="34" y="0"/>
                  </a:cubicBezTo>
                  <a:lnTo>
                    <a:pt x="820" y="0"/>
                  </a:lnTo>
                  <a:cubicBezTo>
                    <a:pt x="839" y="0"/>
                    <a:pt x="855" y="15"/>
                    <a:pt x="855" y="34"/>
                  </a:cubicBezTo>
                  <a:lnTo>
                    <a:pt x="855" y="69"/>
                  </a:lnTo>
                  <a:close/>
                </a:path>
              </a:pathLst>
            </a:custGeom>
            <a:solidFill>
              <a:srgbClr val="0F2F41"/>
            </a:solidFill>
            <a:ln w="9525">
              <a:no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72" name="Freeform 409">
              <a:extLst>
                <a:ext uri="{FF2B5EF4-FFF2-40B4-BE49-F238E27FC236}">
                  <a16:creationId xmlns:a16="http://schemas.microsoft.com/office/drawing/2014/main" id="{6995CE57-9DE8-264F-6ABD-2AD32A778CCE}"/>
                </a:ext>
              </a:extLst>
            </p:cNvPr>
            <p:cNvSpPr>
              <a:spLocks/>
            </p:cNvSpPr>
            <p:nvPr/>
          </p:nvSpPr>
          <p:spPr bwMode="auto">
            <a:xfrm>
              <a:off x="1465263" y="3378200"/>
              <a:ext cx="30163" cy="30163"/>
            </a:xfrm>
            <a:custGeom>
              <a:avLst/>
              <a:gdLst/>
              <a:ahLst/>
              <a:cxnLst>
                <a:cxn ang="0">
                  <a:pos x="194" y="157"/>
                </a:cxn>
                <a:cxn ang="0">
                  <a:pos x="158" y="193"/>
                </a:cxn>
                <a:cxn ang="0">
                  <a:pos x="36" y="193"/>
                </a:cxn>
                <a:cxn ang="0">
                  <a:pos x="0" y="157"/>
                </a:cxn>
                <a:cxn ang="0">
                  <a:pos x="0" y="36"/>
                </a:cxn>
                <a:cxn ang="0">
                  <a:pos x="36" y="0"/>
                </a:cxn>
                <a:cxn ang="0">
                  <a:pos x="158" y="0"/>
                </a:cxn>
                <a:cxn ang="0">
                  <a:pos x="194" y="36"/>
                </a:cxn>
                <a:cxn ang="0">
                  <a:pos x="194" y="157"/>
                </a:cxn>
              </a:cxnLst>
              <a:rect l="0" t="0" r="r" b="b"/>
              <a:pathLst>
                <a:path w="194" h="193">
                  <a:moveTo>
                    <a:pt x="194" y="157"/>
                  </a:moveTo>
                  <a:cubicBezTo>
                    <a:pt x="194" y="177"/>
                    <a:pt x="178" y="193"/>
                    <a:pt x="158" y="193"/>
                  </a:cubicBezTo>
                  <a:lnTo>
                    <a:pt x="36" y="193"/>
                  </a:lnTo>
                  <a:cubicBezTo>
                    <a:pt x="16" y="193"/>
                    <a:pt x="0" y="177"/>
                    <a:pt x="0" y="157"/>
                  </a:cubicBezTo>
                  <a:lnTo>
                    <a:pt x="0" y="36"/>
                  </a:lnTo>
                  <a:cubicBezTo>
                    <a:pt x="0" y="16"/>
                    <a:pt x="16" y="0"/>
                    <a:pt x="36" y="0"/>
                  </a:cubicBezTo>
                  <a:lnTo>
                    <a:pt x="158" y="0"/>
                  </a:lnTo>
                  <a:cubicBezTo>
                    <a:pt x="178" y="0"/>
                    <a:pt x="194" y="16"/>
                    <a:pt x="194" y="36"/>
                  </a:cubicBezTo>
                  <a:lnTo>
                    <a:pt x="194" y="157"/>
                  </a:lnTo>
                  <a:close/>
                </a:path>
              </a:pathLst>
            </a:custGeom>
            <a:solidFill>
              <a:srgbClr val="0F2F41"/>
            </a:solidFill>
            <a:ln w="9525">
              <a:no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73" name="Freeform 410">
              <a:extLst>
                <a:ext uri="{FF2B5EF4-FFF2-40B4-BE49-F238E27FC236}">
                  <a16:creationId xmlns:a16="http://schemas.microsoft.com/office/drawing/2014/main" id="{91194FE0-3D4D-A000-0CA8-D4085ACA0B98}"/>
                </a:ext>
              </a:extLst>
            </p:cNvPr>
            <p:cNvSpPr>
              <a:spLocks/>
            </p:cNvSpPr>
            <p:nvPr/>
          </p:nvSpPr>
          <p:spPr bwMode="auto">
            <a:xfrm>
              <a:off x="1506538" y="3427413"/>
              <a:ext cx="133350" cy="15875"/>
            </a:xfrm>
            <a:custGeom>
              <a:avLst/>
              <a:gdLst/>
              <a:ahLst/>
              <a:cxnLst>
                <a:cxn ang="0">
                  <a:pos x="855" y="70"/>
                </a:cxn>
                <a:cxn ang="0">
                  <a:pos x="820" y="104"/>
                </a:cxn>
                <a:cxn ang="0">
                  <a:pos x="34" y="104"/>
                </a:cxn>
                <a:cxn ang="0">
                  <a:pos x="0" y="70"/>
                </a:cxn>
                <a:cxn ang="0">
                  <a:pos x="0" y="34"/>
                </a:cxn>
                <a:cxn ang="0">
                  <a:pos x="34" y="0"/>
                </a:cxn>
                <a:cxn ang="0">
                  <a:pos x="820" y="0"/>
                </a:cxn>
                <a:cxn ang="0">
                  <a:pos x="855" y="34"/>
                </a:cxn>
                <a:cxn ang="0">
                  <a:pos x="855" y="70"/>
                </a:cxn>
              </a:cxnLst>
              <a:rect l="0" t="0" r="r" b="b"/>
              <a:pathLst>
                <a:path w="855" h="104">
                  <a:moveTo>
                    <a:pt x="855" y="70"/>
                  </a:moveTo>
                  <a:cubicBezTo>
                    <a:pt x="855" y="88"/>
                    <a:pt x="839" y="104"/>
                    <a:pt x="820" y="104"/>
                  </a:cubicBezTo>
                  <a:lnTo>
                    <a:pt x="34" y="104"/>
                  </a:lnTo>
                  <a:cubicBezTo>
                    <a:pt x="15" y="104"/>
                    <a:pt x="0" y="88"/>
                    <a:pt x="0" y="70"/>
                  </a:cubicBezTo>
                  <a:lnTo>
                    <a:pt x="0" y="34"/>
                  </a:lnTo>
                  <a:cubicBezTo>
                    <a:pt x="0" y="15"/>
                    <a:pt x="15" y="0"/>
                    <a:pt x="34" y="0"/>
                  </a:cubicBezTo>
                  <a:lnTo>
                    <a:pt x="820" y="0"/>
                  </a:lnTo>
                  <a:cubicBezTo>
                    <a:pt x="839" y="0"/>
                    <a:pt x="855" y="15"/>
                    <a:pt x="855" y="34"/>
                  </a:cubicBezTo>
                  <a:lnTo>
                    <a:pt x="855" y="70"/>
                  </a:lnTo>
                  <a:close/>
                </a:path>
              </a:pathLst>
            </a:custGeom>
            <a:solidFill>
              <a:srgbClr val="0F2F41"/>
            </a:solidFill>
            <a:ln w="9525">
              <a:no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74" name="Freeform 411">
              <a:extLst>
                <a:ext uri="{FF2B5EF4-FFF2-40B4-BE49-F238E27FC236}">
                  <a16:creationId xmlns:a16="http://schemas.microsoft.com/office/drawing/2014/main" id="{1D1C995E-8659-B51C-A1CA-4DFC2B16C9C1}"/>
                </a:ext>
              </a:extLst>
            </p:cNvPr>
            <p:cNvSpPr>
              <a:spLocks/>
            </p:cNvSpPr>
            <p:nvPr/>
          </p:nvSpPr>
          <p:spPr bwMode="auto">
            <a:xfrm>
              <a:off x="1465263" y="3419475"/>
              <a:ext cx="30163" cy="30163"/>
            </a:xfrm>
            <a:custGeom>
              <a:avLst/>
              <a:gdLst/>
              <a:ahLst/>
              <a:cxnLst>
                <a:cxn ang="0">
                  <a:pos x="194" y="158"/>
                </a:cxn>
                <a:cxn ang="0">
                  <a:pos x="158" y="194"/>
                </a:cxn>
                <a:cxn ang="0">
                  <a:pos x="36" y="194"/>
                </a:cxn>
                <a:cxn ang="0">
                  <a:pos x="0" y="158"/>
                </a:cxn>
                <a:cxn ang="0">
                  <a:pos x="0" y="36"/>
                </a:cxn>
                <a:cxn ang="0">
                  <a:pos x="36" y="0"/>
                </a:cxn>
                <a:cxn ang="0">
                  <a:pos x="158" y="0"/>
                </a:cxn>
                <a:cxn ang="0">
                  <a:pos x="194" y="36"/>
                </a:cxn>
                <a:cxn ang="0">
                  <a:pos x="194" y="158"/>
                </a:cxn>
              </a:cxnLst>
              <a:rect l="0" t="0" r="r" b="b"/>
              <a:pathLst>
                <a:path w="194" h="194">
                  <a:moveTo>
                    <a:pt x="194" y="158"/>
                  </a:moveTo>
                  <a:cubicBezTo>
                    <a:pt x="194" y="178"/>
                    <a:pt x="178" y="194"/>
                    <a:pt x="158" y="194"/>
                  </a:cubicBezTo>
                  <a:lnTo>
                    <a:pt x="36" y="194"/>
                  </a:lnTo>
                  <a:cubicBezTo>
                    <a:pt x="16" y="194"/>
                    <a:pt x="0" y="178"/>
                    <a:pt x="0" y="158"/>
                  </a:cubicBezTo>
                  <a:lnTo>
                    <a:pt x="0" y="36"/>
                  </a:lnTo>
                  <a:cubicBezTo>
                    <a:pt x="0" y="16"/>
                    <a:pt x="16" y="0"/>
                    <a:pt x="36" y="0"/>
                  </a:cubicBezTo>
                  <a:lnTo>
                    <a:pt x="158" y="0"/>
                  </a:lnTo>
                  <a:cubicBezTo>
                    <a:pt x="178" y="0"/>
                    <a:pt x="194" y="16"/>
                    <a:pt x="194" y="36"/>
                  </a:cubicBezTo>
                  <a:lnTo>
                    <a:pt x="194" y="158"/>
                  </a:lnTo>
                  <a:close/>
                </a:path>
              </a:pathLst>
            </a:custGeom>
            <a:solidFill>
              <a:srgbClr val="0F2F41"/>
            </a:solidFill>
            <a:ln w="9525">
              <a:no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75" name="Freeform 412">
              <a:extLst>
                <a:ext uri="{FF2B5EF4-FFF2-40B4-BE49-F238E27FC236}">
                  <a16:creationId xmlns:a16="http://schemas.microsoft.com/office/drawing/2014/main" id="{174902BD-C8D2-AFD9-16E8-27E41973238C}"/>
                </a:ext>
              </a:extLst>
            </p:cNvPr>
            <p:cNvSpPr>
              <a:spLocks/>
            </p:cNvSpPr>
            <p:nvPr/>
          </p:nvSpPr>
          <p:spPr bwMode="auto">
            <a:xfrm>
              <a:off x="1506538" y="3468688"/>
              <a:ext cx="133350" cy="15875"/>
            </a:xfrm>
            <a:custGeom>
              <a:avLst/>
              <a:gdLst/>
              <a:ahLst/>
              <a:cxnLst>
                <a:cxn ang="0">
                  <a:pos x="855" y="69"/>
                </a:cxn>
                <a:cxn ang="0">
                  <a:pos x="820" y="103"/>
                </a:cxn>
                <a:cxn ang="0">
                  <a:pos x="34" y="103"/>
                </a:cxn>
                <a:cxn ang="0">
                  <a:pos x="0" y="69"/>
                </a:cxn>
                <a:cxn ang="0">
                  <a:pos x="0" y="34"/>
                </a:cxn>
                <a:cxn ang="0">
                  <a:pos x="34" y="0"/>
                </a:cxn>
                <a:cxn ang="0">
                  <a:pos x="820" y="0"/>
                </a:cxn>
                <a:cxn ang="0">
                  <a:pos x="855" y="34"/>
                </a:cxn>
                <a:cxn ang="0">
                  <a:pos x="855" y="69"/>
                </a:cxn>
              </a:cxnLst>
              <a:rect l="0" t="0" r="r" b="b"/>
              <a:pathLst>
                <a:path w="855" h="103">
                  <a:moveTo>
                    <a:pt x="855" y="69"/>
                  </a:moveTo>
                  <a:cubicBezTo>
                    <a:pt x="855" y="88"/>
                    <a:pt x="839" y="103"/>
                    <a:pt x="820" y="103"/>
                  </a:cubicBezTo>
                  <a:lnTo>
                    <a:pt x="34" y="103"/>
                  </a:lnTo>
                  <a:cubicBezTo>
                    <a:pt x="15" y="103"/>
                    <a:pt x="0" y="88"/>
                    <a:pt x="0" y="69"/>
                  </a:cubicBezTo>
                  <a:lnTo>
                    <a:pt x="0" y="34"/>
                  </a:lnTo>
                  <a:cubicBezTo>
                    <a:pt x="0" y="15"/>
                    <a:pt x="15" y="0"/>
                    <a:pt x="34" y="0"/>
                  </a:cubicBezTo>
                  <a:lnTo>
                    <a:pt x="820" y="0"/>
                  </a:lnTo>
                  <a:cubicBezTo>
                    <a:pt x="839" y="0"/>
                    <a:pt x="855" y="15"/>
                    <a:pt x="855" y="34"/>
                  </a:cubicBezTo>
                  <a:lnTo>
                    <a:pt x="855" y="69"/>
                  </a:lnTo>
                  <a:close/>
                </a:path>
              </a:pathLst>
            </a:custGeom>
            <a:solidFill>
              <a:srgbClr val="0F2F41"/>
            </a:solidFill>
            <a:ln w="9525">
              <a:no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76" name="Freeform 413">
              <a:extLst>
                <a:ext uri="{FF2B5EF4-FFF2-40B4-BE49-F238E27FC236}">
                  <a16:creationId xmlns:a16="http://schemas.microsoft.com/office/drawing/2014/main" id="{CCEE7FA3-0C3D-E921-6791-7FFBDA754193}"/>
                </a:ext>
              </a:extLst>
            </p:cNvPr>
            <p:cNvSpPr>
              <a:spLocks/>
            </p:cNvSpPr>
            <p:nvPr/>
          </p:nvSpPr>
          <p:spPr bwMode="auto">
            <a:xfrm>
              <a:off x="1465263" y="3460750"/>
              <a:ext cx="30163" cy="30163"/>
            </a:xfrm>
            <a:custGeom>
              <a:avLst/>
              <a:gdLst/>
              <a:ahLst/>
              <a:cxnLst>
                <a:cxn ang="0">
                  <a:pos x="194" y="157"/>
                </a:cxn>
                <a:cxn ang="0">
                  <a:pos x="158" y="193"/>
                </a:cxn>
                <a:cxn ang="0">
                  <a:pos x="36" y="193"/>
                </a:cxn>
                <a:cxn ang="0">
                  <a:pos x="0" y="157"/>
                </a:cxn>
                <a:cxn ang="0">
                  <a:pos x="0" y="35"/>
                </a:cxn>
                <a:cxn ang="0">
                  <a:pos x="36" y="0"/>
                </a:cxn>
                <a:cxn ang="0">
                  <a:pos x="158" y="0"/>
                </a:cxn>
                <a:cxn ang="0">
                  <a:pos x="194" y="35"/>
                </a:cxn>
                <a:cxn ang="0">
                  <a:pos x="194" y="157"/>
                </a:cxn>
              </a:cxnLst>
              <a:rect l="0" t="0" r="r" b="b"/>
              <a:pathLst>
                <a:path w="194" h="193">
                  <a:moveTo>
                    <a:pt x="194" y="157"/>
                  </a:moveTo>
                  <a:cubicBezTo>
                    <a:pt x="194" y="177"/>
                    <a:pt x="178" y="193"/>
                    <a:pt x="158" y="193"/>
                  </a:cubicBezTo>
                  <a:lnTo>
                    <a:pt x="36" y="193"/>
                  </a:lnTo>
                  <a:cubicBezTo>
                    <a:pt x="16" y="193"/>
                    <a:pt x="0" y="177"/>
                    <a:pt x="0" y="157"/>
                  </a:cubicBezTo>
                  <a:lnTo>
                    <a:pt x="0" y="35"/>
                  </a:lnTo>
                  <a:cubicBezTo>
                    <a:pt x="0" y="16"/>
                    <a:pt x="16" y="0"/>
                    <a:pt x="36" y="0"/>
                  </a:cubicBezTo>
                  <a:lnTo>
                    <a:pt x="158" y="0"/>
                  </a:lnTo>
                  <a:cubicBezTo>
                    <a:pt x="178" y="0"/>
                    <a:pt x="194" y="16"/>
                    <a:pt x="194" y="35"/>
                  </a:cubicBezTo>
                  <a:lnTo>
                    <a:pt x="194" y="157"/>
                  </a:lnTo>
                  <a:close/>
                </a:path>
              </a:pathLst>
            </a:custGeom>
            <a:solidFill>
              <a:srgbClr val="0F2F41"/>
            </a:solidFill>
            <a:ln w="9525">
              <a:no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77" name="Freeform 414">
              <a:extLst>
                <a:ext uri="{FF2B5EF4-FFF2-40B4-BE49-F238E27FC236}">
                  <a16:creationId xmlns:a16="http://schemas.microsoft.com/office/drawing/2014/main" id="{285EA57C-E2C4-3E47-BA34-89967BBBC648}"/>
                </a:ext>
              </a:extLst>
            </p:cNvPr>
            <p:cNvSpPr>
              <a:spLocks/>
            </p:cNvSpPr>
            <p:nvPr/>
          </p:nvSpPr>
          <p:spPr bwMode="auto">
            <a:xfrm>
              <a:off x="1506538" y="3509963"/>
              <a:ext cx="133350" cy="15875"/>
            </a:xfrm>
            <a:custGeom>
              <a:avLst/>
              <a:gdLst/>
              <a:ahLst/>
              <a:cxnLst>
                <a:cxn ang="0">
                  <a:pos x="855" y="69"/>
                </a:cxn>
                <a:cxn ang="0">
                  <a:pos x="820" y="104"/>
                </a:cxn>
                <a:cxn ang="0">
                  <a:pos x="34" y="104"/>
                </a:cxn>
                <a:cxn ang="0">
                  <a:pos x="0" y="69"/>
                </a:cxn>
                <a:cxn ang="0">
                  <a:pos x="0" y="34"/>
                </a:cxn>
                <a:cxn ang="0">
                  <a:pos x="34" y="0"/>
                </a:cxn>
                <a:cxn ang="0">
                  <a:pos x="820" y="0"/>
                </a:cxn>
                <a:cxn ang="0">
                  <a:pos x="855" y="34"/>
                </a:cxn>
                <a:cxn ang="0">
                  <a:pos x="855" y="69"/>
                </a:cxn>
              </a:cxnLst>
              <a:rect l="0" t="0" r="r" b="b"/>
              <a:pathLst>
                <a:path w="855" h="104">
                  <a:moveTo>
                    <a:pt x="855" y="69"/>
                  </a:moveTo>
                  <a:cubicBezTo>
                    <a:pt x="855" y="88"/>
                    <a:pt x="839" y="104"/>
                    <a:pt x="820" y="104"/>
                  </a:cubicBezTo>
                  <a:lnTo>
                    <a:pt x="34" y="104"/>
                  </a:lnTo>
                  <a:cubicBezTo>
                    <a:pt x="15" y="104"/>
                    <a:pt x="0" y="88"/>
                    <a:pt x="0" y="69"/>
                  </a:cubicBezTo>
                  <a:lnTo>
                    <a:pt x="0" y="34"/>
                  </a:lnTo>
                  <a:cubicBezTo>
                    <a:pt x="0" y="15"/>
                    <a:pt x="15" y="0"/>
                    <a:pt x="34" y="0"/>
                  </a:cubicBezTo>
                  <a:lnTo>
                    <a:pt x="820" y="0"/>
                  </a:lnTo>
                  <a:cubicBezTo>
                    <a:pt x="839" y="0"/>
                    <a:pt x="855" y="15"/>
                    <a:pt x="855" y="34"/>
                  </a:cubicBezTo>
                  <a:lnTo>
                    <a:pt x="855" y="69"/>
                  </a:lnTo>
                  <a:close/>
                </a:path>
              </a:pathLst>
            </a:custGeom>
            <a:solidFill>
              <a:srgbClr val="0F2F41"/>
            </a:solidFill>
            <a:ln w="9525">
              <a:no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78" name="Freeform 415">
              <a:extLst>
                <a:ext uri="{FF2B5EF4-FFF2-40B4-BE49-F238E27FC236}">
                  <a16:creationId xmlns:a16="http://schemas.microsoft.com/office/drawing/2014/main" id="{719AB8C9-62EE-5EF1-0DBD-24BBC6DF39AF}"/>
                </a:ext>
              </a:extLst>
            </p:cNvPr>
            <p:cNvSpPr>
              <a:spLocks/>
            </p:cNvSpPr>
            <p:nvPr/>
          </p:nvSpPr>
          <p:spPr bwMode="auto">
            <a:xfrm>
              <a:off x="1465263" y="3503613"/>
              <a:ext cx="30163" cy="30163"/>
            </a:xfrm>
            <a:custGeom>
              <a:avLst/>
              <a:gdLst/>
              <a:ahLst/>
              <a:cxnLst>
                <a:cxn ang="0">
                  <a:pos x="194" y="158"/>
                </a:cxn>
                <a:cxn ang="0">
                  <a:pos x="158" y="194"/>
                </a:cxn>
                <a:cxn ang="0">
                  <a:pos x="36" y="194"/>
                </a:cxn>
                <a:cxn ang="0">
                  <a:pos x="0" y="158"/>
                </a:cxn>
                <a:cxn ang="0">
                  <a:pos x="0" y="36"/>
                </a:cxn>
                <a:cxn ang="0">
                  <a:pos x="36" y="0"/>
                </a:cxn>
                <a:cxn ang="0">
                  <a:pos x="158" y="0"/>
                </a:cxn>
                <a:cxn ang="0">
                  <a:pos x="194" y="36"/>
                </a:cxn>
                <a:cxn ang="0">
                  <a:pos x="194" y="158"/>
                </a:cxn>
              </a:cxnLst>
              <a:rect l="0" t="0" r="r" b="b"/>
              <a:pathLst>
                <a:path w="194" h="194">
                  <a:moveTo>
                    <a:pt x="194" y="158"/>
                  </a:moveTo>
                  <a:cubicBezTo>
                    <a:pt x="194" y="178"/>
                    <a:pt x="178" y="194"/>
                    <a:pt x="158" y="194"/>
                  </a:cubicBezTo>
                  <a:lnTo>
                    <a:pt x="36" y="194"/>
                  </a:lnTo>
                  <a:cubicBezTo>
                    <a:pt x="16" y="194"/>
                    <a:pt x="0" y="178"/>
                    <a:pt x="0" y="158"/>
                  </a:cubicBezTo>
                  <a:lnTo>
                    <a:pt x="0" y="36"/>
                  </a:lnTo>
                  <a:cubicBezTo>
                    <a:pt x="0" y="16"/>
                    <a:pt x="16" y="0"/>
                    <a:pt x="36" y="0"/>
                  </a:cubicBezTo>
                  <a:lnTo>
                    <a:pt x="158" y="0"/>
                  </a:lnTo>
                  <a:cubicBezTo>
                    <a:pt x="178" y="0"/>
                    <a:pt x="194" y="16"/>
                    <a:pt x="194" y="36"/>
                  </a:cubicBezTo>
                  <a:lnTo>
                    <a:pt x="194" y="158"/>
                  </a:lnTo>
                  <a:close/>
                </a:path>
              </a:pathLst>
            </a:custGeom>
            <a:solidFill>
              <a:srgbClr val="0F2F41"/>
            </a:solidFill>
            <a:ln w="9525">
              <a:no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79" name="Freeform 416">
              <a:extLst>
                <a:ext uri="{FF2B5EF4-FFF2-40B4-BE49-F238E27FC236}">
                  <a16:creationId xmlns:a16="http://schemas.microsoft.com/office/drawing/2014/main" id="{C9BBC7DF-59A0-61CB-1ADC-2E6054D98666}"/>
                </a:ext>
              </a:extLst>
            </p:cNvPr>
            <p:cNvSpPr>
              <a:spLocks/>
            </p:cNvSpPr>
            <p:nvPr/>
          </p:nvSpPr>
          <p:spPr bwMode="auto">
            <a:xfrm>
              <a:off x="1495426" y="3257550"/>
              <a:ext cx="106363" cy="53975"/>
            </a:xfrm>
            <a:custGeom>
              <a:avLst/>
              <a:gdLst/>
              <a:ahLst/>
              <a:cxnLst>
                <a:cxn ang="0">
                  <a:pos x="675" y="223"/>
                </a:cxn>
                <a:cxn ang="0">
                  <a:pos x="553" y="345"/>
                </a:cxn>
                <a:cxn ang="0">
                  <a:pos x="122" y="345"/>
                </a:cxn>
                <a:cxn ang="0">
                  <a:pos x="0" y="223"/>
                </a:cxn>
                <a:cxn ang="0">
                  <a:pos x="0" y="122"/>
                </a:cxn>
                <a:cxn ang="0">
                  <a:pos x="122" y="0"/>
                </a:cxn>
                <a:cxn ang="0">
                  <a:pos x="553" y="0"/>
                </a:cxn>
                <a:cxn ang="0">
                  <a:pos x="675" y="122"/>
                </a:cxn>
                <a:cxn ang="0">
                  <a:pos x="675" y="223"/>
                </a:cxn>
              </a:cxnLst>
              <a:rect l="0" t="0" r="r" b="b"/>
              <a:pathLst>
                <a:path w="675" h="345">
                  <a:moveTo>
                    <a:pt x="675" y="223"/>
                  </a:moveTo>
                  <a:cubicBezTo>
                    <a:pt x="675" y="290"/>
                    <a:pt x="620" y="345"/>
                    <a:pt x="553" y="345"/>
                  </a:cubicBezTo>
                  <a:lnTo>
                    <a:pt x="122" y="345"/>
                  </a:lnTo>
                  <a:cubicBezTo>
                    <a:pt x="55" y="345"/>
                    <a:pt x="0" y="290"/>
                    <a:pt x="0" y="223"/>
                  </a:cubicBezTo>
                  <a:lnTo>
                    <a:pt x="0" y="122"/>
                  </a:lnTo>
                  <a:cubicBezTo>
                    <a:pt x="0" y="54"/>
                    <a:pt x="55" y="0"/>
                    <a:pt x="122" y="0"/>
                  </a:cubicBezTo>
                  <a:lnTo>
                    <a:pt x="553" y="0"/>
                  </a:lnTo>
                  <a:cubicBezTo>
                    <a:pt x="620" y="0"/>
                    <a:pt x="675" y="54"/>
                    <a:pt x="675" y="122"/>
                  </a:cubicBezTo>
                  <a:lnTo>
                    <a:pt x="675" y="223"/>
                  </a:lnTo>
                  <a:close/>
                </a:path>
              </a:pathLst>
            </a:custGeom>
            <a:solidFill>
              <a:srgbClr val="058385"/>
            </a:solidFill>
            <a:ln w="9525">
              <a:noFill/>
              <a:round/>
              <a:headEnd/>
              <a:tailEnd/>
            </a:ln>
          </p:spPr>
          <p:txBody>
            <a:bodyPr vert="horz" wrap="square" lIns="91440" tIns="45720" rIns="91440" bIns="45720" numCol="1" anchor="t" anchorCtr="0" compatLnSpc="1">
              <a:prstTxWarp prst="textNoShape">
                <a:avLst/>
              </a:prstTxWarp>
            </a:bodyPr>
            <a:lstStyle/>
            <a:p>
              <a:endParaRPr lang="id-ID"/>
            </a:p>
          </p:txBody>
        </p:sp>
      </p:grpSp>
      <p:sp>
        <p:nvSpPr>
          <p:cNvPr id="81" name="TextBox 80">
            <a:extLst>
              <a:ext uri="{FF2B5EF4-FFF2-40B4-BE49-F238E27FC236}">
                <a16:creationId xmlns:a16="http://schemas.microsoft.com/office/drawing/2014/main" id="{8580FF79-5EB3-8ED0-E054-48E7D3296081}"/>
              </a:ext>
            </a:extLst>
          </p:cNvPr>
          <p:cNvSpPr txBox="1"/>
          <p:nvPr/>
        </p:nvSpPr>
        <p:spPr>
          <a:xfrm>
            <a:off x="6772268" y="4023133"/>
            <a:ext cx="5075948" cy="461665"/>
          </a:xfrm>
          <a:prstGeom prst="rect">
            <a:avLst/>
          </a:prstGeom>
          <a:noFill/>
        </p:spPr>
        <p:txBody>
          <a:bodyPr wrap="square" rtlCol="0">
            <a:spAutoFit/>
          </a:bodyPr>
          <a:lstStyle/>
          <a:p>
            <a:r>
              <a:rPr lang="id-ID" sz="2400" dirty="0"/>
              <a:t>4. Capaian Kinerja BPBD</a:t>
            </a:r>
          </a:p>
        </p:txBody>
      </p:sp>
      <p:grpSp>
        <p:nvGrpSpPr>
          <p:cNvPr id="82" name="Group 81">
            <a:extLst>
              <a:ext uri="{FF2B5EF4-FFF2-40B4-BE49-F238E27FC236}">
                <a16:creationId xmlns:a16="http://schemas.microsoft.com/office/drawing/2014/main" id="{0CCD7F7D-A030-8421-EAEF-ABF568C6BE87}"/>
              </a:ext>
            </a:extLst>
          </p:cNvPr>
          <p:cNvGrpSpPr/>
          <p:nvPr>
            <p:custDataLst>
              <p:custData r:id="rId6"/>
            </p:custDataLst>
          </p:nvPr>
        </p:nvGrpSpPr>
        <p:grpSpPr>
          <a:xfrm>
            <a:off x="5540987" y="3578327"/>
            <a:ext cx="1008000" cy="1008000"/>
            <a:chOff x="8107363" y="4591051"/>
            <a:chExt cx="620713" cy="622300"/>
          </a:xfrm>
        </p:grpSpPr>
        <p:sp>
          <p:nvSpPr>
            <p:cNvPr id="83" name="Oval 706">
              <a:extLst>
                <a:ext uri="{FF2B5EF4-FFF2-40B4-BE49-F238E27FC236}">
                  <a16:creationId xmlns:a16="http://schemas.microsoft.com/office/drawing/2014/main" id="{C60F0B4E-ACBB-145D-92E9-288CEACFFDB1}"/>
                </a:ext>
              </a:extLst>
            </p:cNvPr>
            <p:cNvSpPr>
              <a:spLocks noChangeArrowheads="1"/>
            </p:cNvSpPr>
            <p:nvPr/>
          </p:nvSpPr>
          <p:spPr bwMode="auto">
            <a:xfrm>
              <a:off x="8107363" y="4591051"/>
              <a:ext cx="620713" cy="622300"/>
            </a:xfrm>
            <a:prstGeom prst="ellipse">
              <a:avLst/>
            </a:prstGeom>
            <a:solidFill>
              <a:schemeClr val="accent2"/>
            </a:solidFill>
            <a:ln w="38100">
              <a:solidFill>
                <a:schemeClr val="bg1"/>
              </a:solidFill>
              <a:round/>
              <a:headEnd/>
              <a:tailEnd/>
            </a:ln>
          </p:spPr>
          <p:txBody>
            <a:bodyPr vert="horz" wrap="square" lIns="91440" tIns="45720" rIns="91440" bIns="45720" numCol="1" anchor="t" anchorCtr="0" compatLnSpc="1">
              <a:prstTxWarp prst="textNoShape">
                <a:avLst/>
              </a:prstTxWarp>
            </a:bodyPr>
            <a:lstStyle/>
            <a:p>
              <a:endParaRPr lang="id-ID" dirty="0"/>
            </a:p>
          </p:txBody>
        </p:sp>
        <p:sp>
          <p:nvSpPr>
            <p:cNvPr id="84" name="Freeform 708">
              <a:extLst>
                <a:ext uri="{FF2B5EF4-FFF2-40B4-BE49-F238E27FC236}">
                  <a16:creationId xmlns:a16="http://schemas.microsoft.com/office/drawing/2014/main" id="{CDCA4616-4ECF-D85E-76F2-3AF1945F0483}"/>
                </a:ext>
              </a:extLst>
            </p:cNvPr>
            <p:cNvSpPr>
              <a:spLocks/>
            </p:cNvSpPr>
            <p:nvPr/>
          </p:nvSpPr>
          <p:spPr bwMode="auto">
            <a:xfrm>
              <a:off x="8237538" y="4779963"/>
              <a:ext cx="215900" cy="285750"/>
            </a:xfrm>
            <a:custGeom>
              <a:avLst/>
              <a:gdLst/>
              <a:ahLst/>
              <a:cxnLst>
                <a:cxn ang="0">
                  <a:pos x="1378" y="1735"/>
                </a:cxn>
                <a:cxn ang="0">
                  <a:pos x="1280" y="1833"/>
                </a:cxn>
                <a:cxn ang="0">
                  <a:pos x="98" y="1833"/>
                </a:cxn>
                <a:cxn ang="0">
                  <a:pos x="0" y="1735"/>
                </a:cxn>
                <a:cxn ang="0">
                  <a:pos x="0" y="98"/>
                </a:cxn>
                <a:cxn ang="0">
                  <a:pos x="98" y="0"/>
                </a:cxn>
                <a:cxn ang="0">
                  <a:pos x="1280" y="0"/>
                </a:cxn>
                <a:cxn ang="0">
                  <a:pos x="1378" y="98"/>
                </a:cxn>
                <a:cxn ang="0">
                  <a:pos x="1378" y="1735"/>
                </a:cxn>
              </a:cxnLst>
              <a:rect l="0" t="0" r="r" b="b"/>
              <a:pathLst>
                <a:path w="1378" h="1833">
                  <a:moveTo>
                    <a:pt x="1378" y="1735"/>
                  </a:moveTo>
                  <a:cubicBezTo>
                    <a:pt x="1378" y="1789"/>
                    <a:pt x="1335" y="1833"/>
                    <a:pt x="1280" y="1833"/>
                  </a:cubicBezTo>
                  <a:lnTo>
                    <a:pt x="98" y="1833"/>
                  </a:lnTo>
                  <a:cubicBezTo>
                    <a:pt x="44" y="1833"/>
                    <a:pt x="0" y="1789"/>
                    <a:pt x="0" y="1735"/>
                  </a:cubicBezTo>
                  <a:lnTo>
                    <a:pt x="0" y="98"/>
                  </a:lnTo>
                  <a:cubicBezTo>
                    <a:pt x="0" y="44"/>
                    <a:pt x="44" y="0"/>
                    <a:pt x="98" y="0"/>
                  </a:cubicBezTo>
                  <a:lnTo>
                    <a:pt x="1280" y="0"/>
                  </a:lnTo>
                  <a:cubicBezTo>
                    <a:pt x="1335" y="0"/>
                    <a:pt x="1378" y="44"/>
                    <a:pt x="1378" y="98"/>
                  </a:cubicBezTo>
                  <a:lnTo>
                    <a:pt x="1378" y="173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85" name="Rectangle 709">
              <a:extLst>
                <a:ext uri="{FF2B5EF4-FFF2-40B4-BE49-F238E27FC236}">
                  <a16:creationId xmlns:a16="http://schemas.microsoft.com/office/drawing/2014/main" id="{41322500-4913-737E-96BF-F12939F52EAA}"/>
                </a:ext>
              </a:extLst>
            </p:cNvPr>
            <p:cNvSpPr>
              <a:spLocks noChangeArrowheads="1"/>
            </p:cNvSpPr>
            <p:nvPr/>
          </p:nvSpPr>
          <p:spPr bwMode="auto">
            <a:xfrm>
              <a:off x="8267701" y="4810126"/>
              <a:ext cx="117475" cy="7938"/>
            </a:xfrm>
            <a:prstGeom prst="rect">
              <a:avLst/>
            </a:prstGeom>
            <a:solidFill>
              <a:srgbClr val="BCBCBC"/>
            </a:solidFill>
            <a:ln w="9525">
              <a:noFill/>
              <a:miter lim="800000"/>
              <a:headEnd/>
              <a:tailEnd/>
            </a:ln>
          </p:spPr>
          <p:txBody>
            <a:bodyPr vert="horz" wrap="square" lIns="91440" tIns="45720" rIns="91440" bIns="45720" numCol="1" anchor="t" anchorCtr="0" compatLnSpc="1">
              <a:prstTxWarp prst="textNoShape">
                <a:avLst/>
              </a:prstTxWarp>
            </a:bodyPr>
            <a:lstStyle/>
            <a:p>
              <a:endParaRPr lang="id-ID"/>
            </a:p>
          </p:txBody>
        </p:sp>
        <p:sp>
          <p:nvSpPr>
            <p:cNvPr id="86" name="Rectangle 710">
              <a:extLst>
                <a:ext uri="{FF2B5EF4-FFF2-40B4-BE49-F238E27FC236}">
                  <a16:creationId xmlns:a16="http://schemas.microsoft.com/office/drawing/2014/main" id="{B7292EDE-C084-4CB6-C435-E2FFC578381A}"/>
                </a:ext>
              </a:extLst>
            </p:cNvPr>
            <p:cNvSpPr>
              <a:spLocks noChangeArrowheads="1"/>
            </p:cNvSpPr>
            <p:nvPr/>
          </p:nvSpPr>
          <p:spPr bwMode="auto">
            <a:xfrm>
              <a:off x="8267701" y="4837113"/>
              <a:ext cx="142875" cy="6350"/>
            </a:xfrm>
            <a:prstGeom prst="rect">
              <a:avLst/>
            </a:prstGeom>
            <a:solidFill>
              <a:srgbClr val="BCBCBC"/>
            </a:solidFill>
            <a:ln w="9525">
              <a:noFill/>
              <a:miter lim="800000"/>
              <a:headEnd/>
              <a:tailEnd/>
            </a:ln>
          </p:spPr>
          <p:txBody>
            <a:bodyPr vert="horz" wrap="square" lIns="91440" tIns="45720" rIns="91440" bIns="45720" numCol="1" anchor="t" anchorCtr="0" compatLnSpc="1">
              <a:prstTxWarp prst="textNoShape">
                <a:avLst/>
              </a:prstTxWarp>
            </a:bodyPr>
            <a:lstStyle/>
            <a:p>
              <a:endParaRPr lang="id-ID"/>
            </a:p>
          </p:txBody>
        </p:sp>
        <p:sp>
          <p:nvSpPr>
            <p:cNvPr id="87" name="Rectangle 711">
              <a:extLst>
                <a:ext uri="{FF2B5EF4-FFF2-40B4-BE49-F238E27FC236}">
                  <a16:creationId xmlns:a16="http://schemas.microsoft.com/office/drawing/2014/main" id="{5E44C2D6-4C3F-332D-88E3-34D4C42F9F9C}"/>
                </a:ext>
              </a:extLst>
            </p:cNvPr>
            <p:cNvSpPr>
              <a:spLocks noChangeArrowheads="1"/>
            </p:cNvSpPr>
            <p:nvPr/>
          </p:nvSpPr>
          <p:spPr bwMode="auto">
            <a:xfrm>
              <a:off x="8267701" y="4849813"/>
              <a:ext cx="80963" cy="7938"/>
            </a:xfrm>
            <a:prstGeom prst="rect">
              <a:avLst/>
            </a:prstGeom>
            <a:solidFill>
              <a:srgbClr val="BCBCBC"/>
            </a:solidFill>
            <a:ln w="9525">
              <a:noFill/>
              <a:miter lim="800000"/>
              <a:headEnd/>
              <a:tailEnd/>
            </a:ln>
          </p:spPr>
          <p:txBody>
            <a:bodyPr vert="horz" wrap="square" lIns="91440" tIns="45720" rIns="91440" bIns="45720" numCol="1" anchor="t" anchorCtr="0" compatLnSpc="1">
              <a:prstTxWarp prst="textNoShape">
                <a:avLst/>
              </a:prstTxWarp>
            </a:bodyPr>
            <a:lstStyle/>
            <a:p>
              <a:endParaRPr lang="id-ID"/>
            </a:p>
          </p:txBody>
        </p:sp>
        <p:sp>
          <p:nvSpPr>
            <p:cNvPr id="91" name="Rectangle 712">
              <a:extLst>
                <a:ext uri="{FF2B5EF4-FFF2-40B4-BE49-F238E27FC236}">
                  <a16:creationId xmlns:a16="http://schemas.microsoft.com/office/drawing/2014/main" id="{72DCB006-A4D1-BD47-4246-737A816C59EB}"/>
                </a:ext>
              </a:extLst>
            </p:cNvPr>
            <p:cNvSpPr>
              <a:spLocks noChangeArrowheads="1"/>
            </p:cNvSpPr>
            <p:nvPr/>
          </p:nvSpPr>
          <p:spPr bwMode="auto">
            <a:xfrm>
              <a:off x="8267701" y="4868863"/>
              <a:ext cx="153988" cy="7938"/>
            </a:xfrm>
            <a:prstGeom prst="rect">
              <a:avLst/>
            </a:prstGeom>
            <a:solidFill>
              <a:srgbClr val="BCBCBC"/>
            </a:solidFill>
            <a:ln w="9525">
              <a:noFill/>
              <a:miter lim="800000"/>
              <a:headEnd/>
              <a:tailEnd/>
            </a:ln>
          </p:spPr>
          <p:txBody>
            <a:bodyPr vert="horz" wrap="square" lIns="91440" tIns="45720" rIns="91440" bIns="45720" numCol="1" anchor="t" anchorCtr="0" compatLnSpc="1">
              <a:prstTxWarp prst="textNoShape">
                <a:avLst/>
              </a:prstTxWarp>
            </a:bodyPr>
            <a:lstStyle/>
            <a:p>
              <a:endParaRPr lang="id-ID"/>
            </a:p>
          </p:txBody>
        </p:sp>
        <p:sp>
          <p:nvSpPr>
            <p:cNvPr id="92" name="Oval 713">
              <a:extLst>
                <a:ext uri="{FF2B5EF4-FFF2-40B4-BE49-F238E27FC236}">
                  <a16:creationId xmlns:a16="http://schemas.microsoft.com/office/drawing/2014/main" id="{4CC21E38-5476-C92F-867F-9BDE0474284D}"/>
                </a:ext>
              </a:extLst>
            </p:cNvPr>
            <p:cNvSpPr>
              <a:spLocks noChangeArrowheads="1"/>
            </p:cNvSpPr>
            <p:nvPr/>
          </p:nvSpPr>
          <p:spPr bwMode="auto">
            <a:xfrm>
              <a:off x="8258176" y="4911726"/>
              <a:ext cx="127000" cy="127000"/>
            </a:xfrm>
            <a:prstGeom prst="ellipse">
              <a:avLst/>
            </a:prstGeom>
            <a:solidFill>
              <a:srgbClr val="F6C108"/>
            </a:solidFill>
            <a:ln w="9525">
              <a:no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93" name="Freeform 714">
              <a:extLst>
                <a:ext uri="{FF2B5EF4-FFF2-40B4-BE49-F238E27FC236}">
                  <a16:creationId xmlns:a16="http://schemas.microsoft.com/office/drawing/2014/main" id="{ED619890-F153-06D6-CCC0-C7FC74D6D501}"/>
                </a:ext>
              </a:extLst>
            </p:cNvPr>
            <p:cNvSpPr>
              <a:spLocks/>
            </p:cNvSpPr>
            <p:nvPr/>
          </p:nvSpPr>
          <p:spPr bwMode="auto">
            <a:xfrm>
              <a:off x="8277226" y="4905376"/>
              <a:ext cx="87313" cy="74613"/>
            </a:xfrm>
            <a:custGeom>
              <a:avLst/>
              <a:gdLst/>
              <a:ahLst/>
              <a:cxnLst>
                <a:cxn ang="0">
                  <a:pos x="555" y="141"/>
                </a:cxn>
                <a:cxn ang="0">
                  <a:pos x="0" y="156"/>
                </a:cxn>
                <a:cxn ang="0">
                  <a:pos x="289" y="475"/>
                </a:cxn>
                <a:cxn ang="0">
                  <a:pos x="322" y="425"/>
                </a:cxn>
                <a:cxn ang="0">
                  <a:pos x="555" y="141"/>
                </a:cxn>
              </a:cxnLst>
              <a:rect l="0" t="0" r="r" b="b"/>
              <a:pathLst>
                <a:path w="555" h="475">
                  <a:moveTo>
                    <a:pt x="555" y="141"/>
                  </a:moveTo>
                  <a:cubicBezTo>
                    <a:pt x="396" y="0"/>
                    <a:pt x="153" y="5"/>
                    <a:pt x="0" y="156"/>
                  </a:cubicBezTo>
                  <a:lnTo>
                    <a:pt x="289" y="475"/>
                  </a:lnTo>
                  <a:lnTo>
                    <a:pt x="322" y="425"/>
                  </a:lnTo>
                  <a:lnTo>
                    <a:pt x="555" y="141"/>
                  </a:lnTo>
                  <a:close/>
                </a:path>
              </a:pathLst>
            </a:custGeom>
            <a:solidFill>
              <a:srgbClr val="ED69AF"/>
            </a:solidFill>
            <a:ln w="9525">
              <a:no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94" name="Freeform 715">
              <a:extLst>
                <a:ext uri="{FF2B5EF4-FFF2-40B4-BE49-F238E27FC236}">
                  <a16:creationId xmlns:a16="http://schemas.microsoft.com/office/drawing/2014/main" id="{22531C55-8702-4ACE-E20B-2F79F5F4A1B0}"/>
                </a:ext>
              </a:extLst>
            </p:cNvPr>
            <p:cNvSpPr>
              <a:spLocks noEditPoints="1"/>
            </p:cNvSpPr>
            <p:nvPr/>
          </p:nvSpPr>
          <p:spPr bwMode="auto">
            <a:xfrm>
              <a:off x="8283576" y="4822826"/>
              <a:ext cx="236538" cy="236538"/>
            </a:xfrm>
            <a:custGeom>
              <a:avLst/>
              <a:gdLst/>
              <a:ahLst/>
              <a:cxnLst>
                <a:cxn ang="0">
                  <a:pos x="1246" y="270"/>
                </a:cxn>
                <a:cxn ang="0">
                  <a:pos x="1246" y="1247"/>
                </a:cxn>
                <a:cxn ang="0">
                  <a:pos x="269" y="1247"/>
                </a:cxn>
                <a:cxn ang="0">
                  <a:pos x="269" y="270"/>
                </a:cxn>
                <a:cxn ang="0">
                  <a:pos x="1246" y="270"/>
                </a:cxn>
                <a:cxn ang="0">
                  <a:pos x="367" y="1149"/>
                </a:cxn>
                <a:cxn ang="0">
                  <a:pos x="367" y="1149"/>
                </a:cxn>
                <a:cxn ang="0">
                  <a:pos x="1149" y="1149"/>
                </a:cxn>
                <a:cxn ang="0">
                  <a:pos x="1149" y="367"/>
                </a:cxn>
                <a:cxn ang="0">
                  <a:pos x="367" y="367"/>
                </a:cxn>
                <a:cxn ang="0">
                  <a:pos x="367" y="1149"/>
                </a:cxn>
              </a:cxnLst>
              <a:rect l="0" t="0" r="r" b="b"/>
              <a:pathLst>
                <a:path w="1516" h="1516">
                  <a:moveTo>
                    <a:pt x="1246" y="270"/>
                  </a:moveTo>
                  <a:cubicBezTo>
                    <a:pt x="1516" y="539"/>
                    <a:pt x="1516" y="977"/>
                    <a:pt x="1246" y="1247"/>
                  </a:cubicBezTo>
                  <a:cubicBezTo>
                    <a:pt x="977" y="1516"/>
                    <a:pt x="539" y="1516"/>
                    <a:pt x="269" y="1247"/>
                  </a:cubicBezTo>
                  <a:cubicBezTo>
                    <a:pt x="0" y="977"/>
                    <a:pt x="0" y="539"/>
                    <a:pt x="269" y="270"/>
                  </a:cubicBezTo>
                  <a:cubicBezTo>
                    <a:pt x="539" y="0"/>
                    <a:pt x="977" y="0"/>
                    <a:pt x="1246" y="270"/>
                  </a:cubicBezTo>
                  <a:close/>
                  <a:moveTo>
                    <a:pt x="367" y="1149"/>
                  </a:moveTo>
                  <a:lnTo>
                    <a:pt x="367" y="1149"/>
                  </a:lnTo>
                  <a:cubicBezTo>
                    <a:pt x="583" y="1365"/>
                    <a:pt x="933" y="1365"/>
                    <a:pt x="1149" y="1149"/>
                  </a:cubicBezTo>
                  <a:cubicBezTo>
                    <a:pt x="1364" y="934"/>
                    <a:pt x="1364" y="583"/>
                    <a:pt x="1149" y="367"/>
                  </a:cubicBezTo>
                  <a:cubicBezTo>
                    <a:pt x="933" y="152"/>
                    <a:pt x="583" y="152"/>
                    <a:pt x="367" y="367"/>
                  </a:cubicBezTo>
                  <a:cubicBezTo>
                    <a:pt x="152" y="583"/>
                    <a:pt x="152" y="934"/>
                    <a:pt x="367" y="1149"/>
                  </a:cubicBezTo>
                  <a:close/>
                </a:path>
              </a:pathLst>
            </a:custGeom>
            <a:solidFill>
              <a:srgbClr val="333333"/>
            </a:solidFill>
            <a:ln w="9525">
              <a:no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95" name="Freeform 716">
              <a:extLst>
                <a:ext uri="{FF2B5EF4-FFF2-40B4-BE49-F238E27FC236}">
                  <a16:creationId xmlns:a16="http://schemas.microsoft.com/office/drawing/2014/main" id="{889A9BE5-38B7-F7AA-5D50-B7C256FD153E}"/>
                </a:ext>
              </a:extLst>
            </p:cNvPr>
            <p:cNvSpPr>
              <a:spLocks/>
            </p:cNvSpPr>
            <p:nvPr/>
          </p:nvSpPr>
          <p:spPr bwMode="auto">
            <a:xfrm>
              <a:off x="8458201" y="4827588"/>
              <a:ext cx="55563" cy="55563"/>
            </a:xfrm>
            <a:custGeom>
              <a:avLst/>
              <a:gdLst/>
              <a:ahLst/>
              <a:cxnLst>
                <a:cxn ang="0">
                  <a:pos x="194" y="0"/>
                </a:cxn>
                <a:cxn ang="0">
                  <a:pos x="352" y="158"/>
                </a:cxn>
                <a:cxn ang="0">
                  <a:pos x="158" y="352"/>
                </a:cxn>
                <a:cxn ang="0">
                  <a:pos x="0" y="194"/>
                </a:cxn>
                <a:cxn ang="0">
                  <a:pos x="194" y="0"/>
                </a:cxn>
              </a:cxnLst>
              <a:rect l="0" t="0" r="r" b="b"/>
              <a:pathLst>
                <a:path w="352" h="352">
                  <a:moveTo>
                    <a:pt x="194" y="0"/>
                  </a:moveTo>
                  <a:lnTo>
                    <a:pt x="352" y="158"/>
                  </a:lnTo>
                  <a:lnTo>
                    <a:pt x="158" y="352"/>
                  </a:lnTo>
                  <a:lnTo>
                    <a:pt x="0" y="194"/>
                  </a:lnTo>
                  <a:lnTo>
                    <a:pt x="194" y="0"/>
                  </a:lnTo>
                  <a:close/>
                </a:path>
              </a:pathLst>
            </a:custGeom>
            <a:solidFill>
              <a:srgbClr val="333333"/>
            </a:solidFill>
            <a:ln w="9525">
              <a:no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96" name="Freeform 717">
              <a:extLst>
                <a:ext uri="{FF2B5EF4-FFF2-40B4-BE49-F238E27FC236}">
                  <a16:creationId xmlns:a16="http://schemas.microsoft.com/office/drawing/2014/main" id="{538CDB8B-001C-6AF8-DF12-CF7A4561CA88}"/>
                </a:ext>
              </a:extLst>
            </p:cNvPr>
            <p:cNvSpPr>
              <a:spLocks/>
            </p:cNvSpPr>
            <p:nvPr/>
          </p:nvSpPr>
          <p:spPr bwMode="auto">
            <a:xfrm>
              <a:off x="8469313" y="4840288"/>
              <a:ext cx="44450" cy="42863"/>
            </a:xfrm>
            <a:custGeom>
              <a:avLst/>
              <a:gdLst/>
              <a:ahLst/>
              <a:cxnLst>
                <a:cxn ang="0">
                  <a:pos x="194" y="0"/>
                </a:cxn>
                <a:cxn ang="0">
                  <a:pos x="277" y="83"/>
                </a:cxn>
                <a:cxn ang="0">
                  <a:pos x="83" y="277"/>
                </a:cxn>
                <a:cxn ang="0">
                  <a:pos x="0" y="194"/>
                </a:cxn>
                <a:cxn ang="0">
                  <a:pos x="194" y="0"/>
                </a:cxn>
              </a:cxnLst>
              <a:rect l="0" t="0" r="r" b="b"/>
              <a:pathLst>
                <a:path w="277" h="277">
                  <a:moveTo>
                    <a:pt x="194" y="0"/>
                  </a:moveTo>
                  <a:lnTo>
                    <a:pt x="277" y="83"/>
                  </a:lnTo>
                  <a:lnTo>
                    <a:pt x="83" y="277"/>
                  </a:lnTo>
                  <a:lnTo>
                    <a:pt x="0" y="194"/>
                  </a:lnTo>
                  <a:lnTo>
                    <a:pt x="194"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97" name="Freeform 718">
              <a:extLst>
                <a:ext uri="{FF2B5EF4-FFF2-40B4-BE49-F238E27FC236}">
                  <a16:creationId xmlns:a16="http://schemas.microsoft.com/office/drawing/2014/main" id="{B64EDFD1-F7B7-CA89-3ADB-DD1C63D8E6F2}"/>
                </a:ext>
              </a:extLst>
            </p:cNvPr>
            <p:cNvSpPr>
              <a:spLocks/>
            </p:cNvSpPr>
            <p:nvPr/>
          </p:nvSpPr>
          <p:spPr bwMode="auto">
            <a:xfrm>
              <a:off x="8472488" y="4706938"/>
              <a:ext cx="158750" cy="160338"/>
            </a:xfrm>
            <a:custGeom>
              <a:avLst/>
              <a:gdLst/>
              <a:ahLst/>
              <a:cxnLst>
                <a:cxn ang="0">
                  <a:pos x="322" y="1018"/>
                </a:cxn>
                <a:cxn ang="0">
                  <a:pos x="354" y="995"/>
                </a:cxn>
                <a:cxn ang="0">
                  <a:pos x="954" y="395"/>
                </a:cxn>
                <a:cxn ang="0">
                  <a:pos x="916" y="127"/>
                </a:cxn>
                <a:cxn ang="0">
                  <a:pos x="891" y="101"/>
                </a:cxn>
                <a:cxn ang="0">
                  <a:pos x="622" y="64"/>
                </a:cxn>
                <a:cxn ang="0">
                  <a:pos x="23" y="664"/>
                </a:cxn>
                <a:cxn ang="0">
                  <a:pos x="0" y="696"/>
                </a:cxn>
                <a:cxn ang="0">
                  <a:pos x="322" y="1018"/>
                </a:cxn>
              </a:cxnLst>
              <a:rect l="0" t="0" r="r" b="b"/>
              <a:pathLst>
                <a:path w="1017" h="1018">
                  <a:moveTo>
                    <a:pt x="322" y="1018"/>
                  </a:moveTo>
                  <a:cubicBezTo>
                    <a:pt x="334" y="1012"/>
                    <a:pt x="344" y="1004"/>
                    <a:pt x="354" y="995"/>
                  </a:cubicBezTo>
                  <a:lnTo>
                    <a:pt x="954" y="395"/>
                  </a:lnTo>
                  <a:cubicBezTo>
                    <a:pt x="1017" y="331"/>
                    <a:pt x="1001" y="211"/>
                    <a:pt x="916" y="127"/>
                  </a:cubicBezTo>
                  <a:lnTo>
                    <a:pt x="891" y="101"/>
                  </a:lnTo>
                  <a:cubicBezTo>
                    <a:pt x="806" y="17"/>
                    <a:pt x="686" y="0"/>
                    <a:pt x="622" y="64"/>
                  </a:cubicBezTo>
                  <a:lnTo>
                    <a:pt x="23" y="664"/>
                  </a:lnTo>
                  <a:cubicBezTo>
                    <a:pt x="13" y="673"/>
                    <a:pt x="6" y="684"/>
                    <a:pt x="0" y="696"/>
                  </a:cubicBezTo>
                  <a:lnTo>
                    <a:pt x="322" y="1018"/>
                  </a:lnTo>
                  <a:close/>
                </a:path>
              </a:pathLst>
            </a:custGeom>
            <a:solidFill>
              <a:srgbClr val="F49E21"/>
            </a:solidFill>
            <a:ln w="9525">
              <a:no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98" name="Freeform 719">
              <a:extLst>
                <a:ext uri="{FF2B5EF4-FFF2-40B4-BE49-F238E27FC236}">
                  <a16:creationId xmlns:a16="http://schemas.microsoft.com/office/drawing/2014/main" id="{0198BB96-6190-0701-545F-AE1540B896EA}"/>
                </a:ext>
              </a:extLst>
            </p:cNvPr>
            <p:cNvSpPr>
              <a:spLocks/>
            </p:cNvSpPr>
            <p:nvPr/>
          </p:nvSpPr>
          <p:spPr bwMode="auto">
            <a:xfrm>
              <a:off x="8472488" y="4706938"/>
              <a:ext cx="141288" cy="134938"/>
            </a:xfrm>
            <a:custGeom>
              <a:avLst/>
              <a:gdLst/>
              <a:ahLst/>
              <a:cxnLst>
                <a:cxn ang="0">
                  <a:pos x="911" y="121"/>
                </a:cxn>
                <a:cxn ang="0">
                  <a:pos x="891" y="101"/>
                </a:cxn>
                <a:cxn ang="0">
                  <a:pos x="622" y="64"/>
                </a:cxn>
                <a:cxn ang="0">
                  <a:pos x="23" y="664"/>
                </a:cxn>
                <a:cxn ang="0">
                  <a:pos x="0" y="696"/>
                </a:cxn>
                <a:cxn ang="0">
                  <a:pos x="168" y="864"/>
                </a:cxn>
                <a:cxn ang="0">
                  <a:pos x="911" y="121"/>
                </a:cxn>
              </a:cxnLst>
              <a:rect l="0" t="0" r="r" b="b"/>
              <a:pathLst>
                <a:path w="911" h="864">
                  <a:moveTo>
                    <a:pt x="911" y="121"/>
                  </a:moveTo>
                  <a:lnTo>
                    <a:pt x="891" y="101"/>
                  </a:lnTo>
                  <a:cubicBezTo>
                    <a:pt x="806" y="17"/>
                    <a:pt x="686" y="0"/>
                    <a:pt x="622" y="64"/>
                  </a:cubicBezTo>
                  <a:lnTo>
                    <a:pt x="23" y="664"/>
                  </a:lnTo>
                  <a:cubicBezTo>
                    <a:pt x="13" y="673"/>
                    <a:pt x="6" y="684"/>
                    <a:pt x="0" y="696"/>
                  </a:cubicBezTo>
                  <a:lnTo>
                    <a:pt x="168" y="864"/>
                  </a:lnTo>
                  <a:lnTo>
                    <a:pt x="911" y="121"/>
                  </a:lnTo>
                  <a:close/>
                </a:path>
              </a:pathLst>
            </a:custGeom>
            <a:solidFill>
              <a:srgbClr val="F6C108"/>
            </a:solidFill>
            <a:ln w="9525">
              <a:no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99" name="Freeform 720">
              <a:extLst>
                <a:ext uri="{FF2B5EF4-FFF2-40B4-BE49-F238E27FC236}">
                  <a16:creationId xmlns:a16="http://schemas.microsoft.com/office/drawing/2014/main" id="{A68D311C-E248-9F6A-EF61-21ADB476C1C0}"/>
                </a:ext>
              </a:extLst>
            </p:cNvPr>
            <p:cNvSpPr>
              <a:spLocks/>
            </p:cNvSpPr>
            <p:nvPr/>
          </p:nvSpPr>
          <p:spPr bwMode="auto">
            <a:xfrm>
              <a:off x="8324851" y="4862513"/>
              <a:ext cx="195263" cy="196850"/>
            </a:xfrm>
            <a:custGeom>
              <a:avLst/>
              <a:gdLst/>
              <a:ahLst/>
              <a:cxnLst>
                <a:cxn ang="0">
                  <a:pos x="879" y="97"/>
                </a:cxn>
                <a:cxn ang="0">
                  <a:pos x="889" y="106"/>
                </a:cxn>
                <a:cxn ang="0">
                  <a:pos x="889" y="888"/>
                </a:cxn>
                <a:cxn ang="0">
                  <a:pos x="107" y="888"/>
                </a:cxn>
                <a:cxn ang="0">
                  <a:pos x="98" y="879"/>
                </a:cxn>
                <a:cxn ang="0">
                  <a:pos x="0" y="976"/>
                </a:cxn>
                <a:cxn ang="0">
                  <a:pos x="9" y="986"/>
                </a:cxn>
                <a:cxn ang="0">
                  <a:pos x="986" y="986"/>
                </a:cxn>
                <a:cxn ang="0">
                  <a:pos x="986" y="9"/>
                </a:cxn>
                <a:cxn ang="0">
                  <a:pos x="977" y="0"/>
                </a:cxn>
                <a:cxn ang="0">
                  <a:pos x="879" y="97"/>
                </a:cxn>
              </a:cxnLst>
              <a:rect l="0" t="0" r="r" b="b"/>
              <a:pathLst>
                <a:path w="1256" h="1255">
                  <a:moveTo>
                    <a:pt x="879" y="97"/>
                  </a:moveTo>
                  <a:cubicBezTo>
                    <a:pt x="882" y="100"/>
                    <a:pt x="886" y="103"/>
                    <a:pt x="889" y="106"/>
                  </a:cubicBezTo>
                  <a:cubicBezTo>
                    <a:pt x="1104" y="322"/>
                    <a:pt x="1104" y="673"/>
                    <a:pt x="889" y="888"/>
                  </a:cubicBezTo>
                  <a:cubicBezTo>
                    <a:pt x="673" y="1104"/>
                    <a:pt x="323" y="1104"/>
                    <a:pt x="107" y="888"/>
                  </a:cubicBezTo>
                  <a:cubicBezTo>
                    <a:pt x="104" y="885"/>
                    <a:pt x="101" y="882"/>
                    <a:pt x="98" y="879"/>
                  </a:cubicBezTo>
                  <a:lnTo>
                    <a:pt x="0" y="976"/>
                  </a:lnTo>
                  <a:cubicBezTo>
                    <a:pt x="3" y="979"/>
                    <a:pt x="6" y="983"/>
                    <a:pt x="9" y="986"/>
                  </a:cubicBezTo>
                  <a:cubicBezTo>
                    <a:pt x="279" y="1255"/>
                    <a:pt x="717" y="1255"/>
                    <a:pt x="986" y="986"/>
                  </a:cubicBezTo>
                  <a:cubicBezTo>
                    <a:pt x="1256" y="716"/>
                    <a:pt x="1256" y="278"/>
                    <a:pt x="986" y="9"/>
                  </a:cubicBezTo>
                  <a:cubicBezTo>
                    <a:pt x="983" y="6"/>
                    <a:pt x="980" y="3"/>
                    <a:pt x="977" y="0"/>
                  </a:cubicBezTo>
                  <a:lnTo>
                    <a:pt x="879" y="9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id-ID"/>
            </a:p>
          </p:txBody>
        </p:sp>
      </p:grpSp>
      <p:sp>
        <p:nvSpPr>
          <p:cNvPr id="100" name="TextBox 99">
            <a:extLst>
              <a:ext uri="{FF2B5EF4-FFF2-40B4-BE49-F238E27FC236}">
                <a16:creationId xmlns:a16="http://schemas.microsoft.com/office/drawing/2014/main" id="{D0FBB213-8D9F-1E6C-6ECE-C866BF9A63D7}"/>
              </a:ext>
            </a:extLst>
          </p:cNvPr>
          <p:cNvSpPr txBox="1"/>
          <p:nvPr/>
        </p:nvSpPr>
        <p:spPr>
          <a:xfrm>
            <a:off x="7071360" y="2882892"/>
            <a:ext cx="4909994" cy="830997"/>
          </a:xfrm>
          <a:prstGeom prst="rect">
            <a:avLst/>
          </a:prstGeom>
          <a:noFill/>
        </p:spPr>
        <p:txBody>
          <a:bodyPr wrap="square" rtlCol="0">
            <a:spAutoFit/>
          </a:bodyPr>
          <a:lstStyle/>
          <a:p>
            <a:r>
              <a:rPr lang="id-ID" sz="2400" dirty="0"/>
              <a:t>3. Rancangan Kerja BPBD </a:t>
            </a:r>
          </a:p>
          <a:p>
            <a:r>
              <a:rPr lang="id-ID" sz="2400" dirty="0"/>
              <a:t>Thn. 2026</a:t>
            </a:r>
          </a:p>
        </p:txBody>
      </p:sp>
    </p:spTree>
    <p:extLst>
      <p:ext uri="{BB962C8B-B14F-4D97-AF65-F5344CB8AC3E}">
        <p14:creationId xmlns:p14="http://schemas.microsoft.com/office/powerpoint/2010/main" val="4547616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8"/>
                                        </p:tgtEl>
                                        <p:attrNameLst>
                                          <p:attrName>style.visibility</p:attrName>
                                        </p:attrNameLst>
                                      </p:cBhvr>
                                      <p:to>
                                        <p:strVal val="visible"/>
                                      </p:to>
                                    </p:set>
                                    <p:animEffect transition="in" filter="fade">
                                      <p:cBhvr>
                                        <p:cTn id="19" dur="500"/>
                                        <p:tgtEl>
                                          <p:spTgt spid="8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9"/>
                                        </p:tgtEl>
                                        <p:attrNameLst>
                                          <p:attrName>style.visibility</p:attrName>
                                        </p:attrNameLst>
                                      </p:cBhvr>
                                      <p:to>
                                        <p:strVal val="visible"/>
                                      </p:to>
                                    </p:set>
                                    <p:animEffect transition="in" filter="fade">
                                      <p:cBhvr>
                                        <p:cTn id="22" dur="500"/>
                                        <p:tgtEl>
                                          <p:spTgt spid="8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0"/>
                                        </p:tgtEl>
                                        <p:attrNameLst>
                                          <p:attrName>style.visibility</p:attrName>
                                        </p:attrNameLst>
                                      </p:cBhvr>
                                      <p:to>
                                        <p:strVal val="visible"/>
                                      </p:to>
                                    </p:set>
                                    <p:animEffect transition="in" filter="fade">
                                      <p:cBhvr>
                                        <p:cTn id="25" dur="500"/>
                                        <p:tgtEl>
                                          <p:spTgt spid="90"/>
                                        </p:tgtEl>
                                      </p:cBhvr>
                                    </p:animEffec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childTnLst>
                          </p:cTn>
                        </p:par>
                        <p:par>
                          <p:cTn id="30" fill="hold">
                            <p:stCondLst>
                              <p:cond delay="2500"/>
                            </p:stCondLst>
                            <p:childTnLst>
                              <p:par>
                                <p:cTn id="31" presetID="10" presetClass="entr" presetSubtype="0" fill="hold" grpId="0" nodeType="afterEffect">
                                  <p:stCondLst>
                                    <p:cond delay="0"/>
                                  </p:stCondLst>
                                  <p:childTnLst>
                                    <p:set>
                                      <p:cBhvr>
                                        <p:cTn id="32" dur="1" fill="hold">
                                          <p:stCondLst>
                                            <p:cond delay="0"/>
                                          </p:stCondLst>
                                        </p:cTn>
                                        <p:tgtEl>
                                          <p:spTgt spid="63"/>
                                        </p:tgtEl>
                                        <p:attrNameLst>
                                          <p:attrName>style.visibility</p:attrName>
                                        </p:attrNameLst>
                                      </p:cBhvr>
                                      <p:to>
                                        <p:strVal val="visible"/>
                                      </p:to>
                                    </p:set>
                                    <p:animEffect transition="in" filter="fade">
                                      <p:cBhvr>
                                        <p:cTn id="33" dur="500"/>
                                        <p:tgtEl>
                                          <p:spTgt spid="63"/>
                                        </p:tgtEl>
                                      </p:cBhvr>
                                    </p:animEffect>
                                  </p:childTnLst>
                                </p:cTn>
                              </p:par>
                            </p:childTnLst>
                          </p:cTn>
                        </p:par>
                        <p:par>
                          <p:cTn id="34" fill="hold">
                            <p:stCondLst>
                              <p:cond delay="3000"/>
                            </p:stCondLst>
                            <p:childTnLst>
                              <p:par>
                                <p:cTn id="35" presetID="10" presetClass="entr" presetSubtype="0" fill="hold" nodeType="afterEffect">
                                  <p:stCondLst>
                                    <p:cond delay="0"/>
                                  </p:stCondLst>
                                  <p:childTnLst>
                                    <p:set>
                                      <p:cBhvr>
                                        <p:cTn id="36" dur="1" fill="hold">
                                          <p:stCondLst>
                                            <p:cond delay="0"/>
                                          </p:stCondLst>
                                        </p:cTn>
                                        <p:tgtEl>
                                          <p:spTgt spid="64"/>
                                        </p:tgtEl>
                                        <p:attrNameLst>
                                          <p:attrName>style.visibility</p:attrName>
                                        </p:attrNameLst>
                                      </p:cBhvr>
                                      <p:to>
                                        <p:strVal val="visible"/>
                                      </p:to>
                                    </p:set>
                                    <p:animEffect transition="in" filter="fade">
                                      <p:cBhvr>
                                        <p:cTn id="37" dur="500"/>
                                        <p:tgtEl>
                                          <p:spTgt spid="64"/>
                                        </p:tgtEl>
                                      </p:cBhvr>
                                    </p:animEffect>
                                  </p:childTnLst>
                                </p:cTn>
                              </p:par>
                            </p:childTnLst>
                          </p:cTn>
                        </p:par>
                        <p:par>
                          <p:cTn id="38" fill="hold">
                            <p:stCondLst>
                              <p:cond delay="3500"/>
                            </p:stCondLst>
                            <p:childTnLst>
                              <p:par>
                                <p:cTn id="39" presetID="10" presetClass="entr" presetSubtype="0" fill="hold" grpId="0" nodeType="afterEffect">
                                  <p:stCondLst>
                                    <p:cond delay="0"/>
                                  </p:stCondLst>
                                  <p:childTnLst>
                                    <p:set>
                                      <p:cBhvr>
                                        <p:cTn id="40" dur="1" fill="hold">
                                          <p:stCondLst>
                                            <p:cond delay="0"/>
                                          </p:stCondLst>
                                        </p:cTn>
                                        <p:tgtEl>
                                          <p:spTgt spid="81"/>
                                        </p:tgtEl>
                                        <p:attrNameLst>
                                          <p:attrName>style.visibility</p:attrName>
                                        </p:attrNameLst>
                                      </p:cBhvr>
                                      <p:to>
                                        <p:strVal val="visible"/>
                                      </p:to>
                                    </p:set>
                                    <p:animEffect transition="in" filter="fade">
                                      <p:cBhvr>
                                        <p:cTn id="41" dur="500"/>
                                        <p:tgtEl>
                                          <p:spTgt spid="81"/>
                                        </p:tgtEl>
                                      </p:cBhvr>
                                    </p:animEffect>
                                  </p:childTnLst>
                                </p:cTn>
                              </p:par>
                            </p:childTnLst>
                          </p:cTn>
                        </p:par>
                        <p:par>
                          <p:cTn id="42" fill="hold">
                            <p:stCondLst>
                              <p:cond delay="4000"/>
                            </p:stCondLst>
                            <p:childTnLst>
                              <p:par>
                                <p:cTn id="43" presetID="10" presetClass="entr" presetSubtype="0" fill="hold" nodeType="afterEffect">
                                  <p:stCondLst>
                                    <p:cond delay="0"/>
                                  </p:stCondLst>
                                  <p:childTnLst>
                                    <p:set>
                                      <p:cBhvr>
                                        <p:cTn id="44" dur="1" fill="hold">
                                          <p:stCondLst>
                                            <p:cond delay="0"/>
                                          </p:stCondLst>
                                        </p:cTn>
                                        <p:tgtEl>
                                          <p:spTgt spid="82"/>
                                        </p:tgtEl>
                                        <p:attrNameLst>
                                          <p:attrName>style.visibility</p:attrName>
                                        </p:attrNameLst>
                                      </p:cBhvr>
                                      <p:to>
                                        <p:strVal val="visible"/>
                                      </p:to>
                                    </p:set>
                                    <p:animEffect transition="in" filter="fade">
                                      <p:cBhvr>
                                        <p:cTn id="45" dur="500"/>
                                        <p:tgtEl>
                                          <p:spTgt spid="82"/>
                                        </p:tgtEl>
                                      </p:cBhvr>
                                    </p:animEffect>
                                  </p:childTnLst>
                                </p:cTn>
                              </p:par>
                            </p:childTnLst>
                          </p:cTn>
                        </p:par>
                        <p:par>
                          <p:cTn id="46" fill="hold">
                            <p:stCondLst>
                              <p:cond delay="4500"/>
                            </p:stCondLst>
                            <p:childTnLst>
                              <p:par>
                                <p:cTn id="47" presetID="10" presetClass="entr" presetSubtype="0" fill="hold" grpId="0" nodeType="afterEffect">
                                  <p:stCondLst>
                                    <p:cond delay="0"/>
                                  </p:stCondLst>
                                  <p:childTnLst>
                                    <p:set>
                                      <p:cBhvr>
                                        <p:cTn id="48" dur="1" fill="hold">
                                          <p:stCondLst>
                                            <p:cond delay="0"/>
                                          </p:stCondLst>
                                        </p:cTn>
                                        <p:tgtEl>
                                          <p:spTgt spid="100"/>
                                        </p:tgtEl>
                                        <p:attrNameLst>
                                          <p:attrName>style.visibility</p:attrName>
                                        </p:attrNameLst>
                                      </p:cBhvr>
                                      <p:to>
                                        <p:strVal val="visible"/>
                                      </p:to>
                                    </p:set>
                                    <p:animEffect transition="in" filter="fade">
                                      <p:cBhvr>
                                        <p:cTn id="49"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89" grpId="0"/>
      <p:bldP spid="90" grpId="0"/>
      <p:bldP spid="63" grpId="0"/>
      <p:bldP spid="81" grpId="0"/>
      <p:bldP spid="10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7697F7-CC7B-B49C-26D4-BBFFECD4AB22}"/>
            </a:ext>
          </a:extLst>
        </p:cNvPr>
        <p:cNvGrpSpPr/>
        <p:nvPr/>
      </p:nvGrpSpPr>
      <p:grpSpPr>
        <a:xfrm>
          <a:off x="0" y="0"/>
          <a:ext cx="0" cy="0"/>
          <a:chOff x="0" y="0"/>
          <a:chExt cx="0" cy="0"/>
        </a:xfrm>
      </p:grpSpPr>
      <p:sp>
        <p:nvSpPr>
          <p:cNvPr id="4" name="Title 2">
            <a:extLst>
              <a:ext uri="{FF2B5EF4-FFF2-40B4-BE49-F238E27FC236}">
                <a16:creationId xmlns:a16="http://schemas.microsoft.com/office/drawing/2014/main" id="{DAEDDEF7-A449-E68F-94DD-4E25C44E9DAC}"/>
              </a:ext>
            </a:extLst>
          </p:cNvPr>
          <p:cNvSpPr>
            <a:spLocks noGrp="1"/>
          </p:cNvSpPr>
          <p:nvPr>
            <p:ph type="title"/>
          </p:nvPr>
        </p:nvSpPr>
        <p:spPr>
          <a:xfrm>
            <a:off x="462279" y="314961"/>
            <a:ext cx="5494419" cy="122936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r>
              <a:rPr lang="en-US" sz="2800" dirty="0" err="1"/>
              <a:t>Dokumentasi</a:t>
            </a:r>
            <a:r>
              <a:rPr lang="en-US" sz="2800" dirty="0"/>
              <a:t> </a:t>
            </a:r>
            <a:r>
              <a:rPr lang="id-ID" sz="2800" dirty="0"/>
              <a:t>Layanan </a:t>
            </a:r>
            <a:br>
              <a:rPr lang="id-ID" sz="2800" dirty="0"/>
            </a:br>
            <a:r>
              <a:rPr lang="id-ID" sz="2800" dirty="0"/>
              <a:t>BPBD Kab.Kep.Selayar</a:t>
            </a:r>
            <a:endParaRPr lang="en-US" sz="2800" dirty="0"/>
          </a:p>
        </p:txBody>
      </p:sp>
      <p:sp>
        <p:nvSpPr>
          <p:cNvPr id="8" name="TextBox 7">
            <a:extLst>
              <a:ext uri="{FF2B5EF4-FFF2-40B4-BE49-F238E27FC236}">
                <a16:creationId xmlns:a16="http://schemas.microsoft.com/office/drawing/2014/main" id="{DA718A07-2FF2-D909-A8B1-922CF0101F09}"/>
              </a:ext>
            </a:extLst>
          </p:cNvPr>
          <p:cNvSpPr txBox="1"/>
          <p:nvPr/>
        </p:nvSpPr>
        <p:spPr>
          <a:xfrm>
            <a:off x="390792" y="1713096"/>
            <a:ext cx="5494419" cy="830997"/>
          </a:xfrm>
          <a:prstGeom prst="rect">
            <a:avLst/>
          </a:prstGeom>
          <a:blipFill>
            <a:blip r:embed="rId2"/>
            <a:tile tx="0" ty="0" sx="100000" sy="100000" flip="none" algn="tl"/>
          </a:blipFill>
        </p:spPr>
        <p:txBody>
          <a:bodyPr wrap="square" rtlCol="0">
            <a:spAutoFit/>
          </a:bodyPr>
          <a:lstStyle/>
          <a:p>
            <a:pPr marL="342900" indent="-342900">
              <a:buFont typeface="Wingdings" panose="05000000000000000000" pitchFamily="2" charset="2"/>
              <a:buChar char="q"/>
            </a:pPr>
            <a:r>
              <a:rPr lang="id-ID" sz="2400" b="1" dirty="0"/>
              <a:t>Pemberian Bantuan Perbaikan Rumah Masy. Pasca Bencana</a:t>
            </a:r>
            <a:endParaRPr lang="en-US" sz="2400" b="1" dirty="0"/>
          </a:p>
        </p:txBody>
      </p:sp>
      <p:pic>
        <p:nvPicPr>
          <p:cNvPr id="9" name="Picture Placeholder 14">
            <a:extLst>
              <a:ext uri="{FF2B5EF4-FFF2-40B4-BE49-F238E27FC236}">
                <a16:creationId xmlns:a16="http://schemas.microsoft.com/office/drawing/2014/main" id="{AFC1A591-9F80-6677-99A6-3A9244FABC3F}"/>
              </a:ext>
            </a:extLst>
          </p:cNvPr>
          <p:cNvPicPr>
            <a:picLocks noChangeAspect="1"/>
          </p:cNvPicPr>
          <p:nvPr/>
        </p:nvPicPr>
        <p:blipFill>
          <a:blip r:embed="rId3"/>
          <a:srcRect t="6565" b="6565"/>
          <a:stretch>
            <a:fillRect/>
          </a:stretch>
        </p:blipFill>
        <p:spPr>
          <a:xfrm>
            <a:off x="462280" y="2712869"/>
            <a:ext cx="2312894" cy="2985247"/>
          </a:xfrm>
          <a:prstGeom prst="rect">
            <a:avLst/>
          </a:prstGeom>
        </p:spPr>
      </p:pic>
      <p:pic>
        <p:nvPicPr>
          <p:cNvPr id="10" name="Picture 9">
            <a:extLst>
              <a:ext uri="{FF2B5EF4-FFF2-40B4-BE49-F238E27FC236}">
                <a16:creationId xmlns:a16="http://schemas.microsoft.com/office/drawing/2014/main" id="{EDDC05C5-64F5-37DF-7622-BAE4EA25AE2B}"/>
              </a:ext>
            </a:extLst>
          </p:cNvPr>
          <p:cNvPicPr>
            <a:picLocks noChangeAspect="1"/>
          </p:cNvPicPr>
          <p:nvPr/>
        </p:nvPicPr>
        <p:blipFill>
          <a:blip r:embed="rId4"/>
          <a:stretch>
            <a:fillRect/>
          </a:stretch>
        </p:blipFill>
        <p:spPr>
          <a:xfrm>
            <a:off x="3052606" y="2712870"/>
            <a:ext cx="2626660" cy="2985247"/>
          </a:xfrm>
          <a:prstGeom prst="rect">
            <a:avLst/>
          </a:prstGeom>
        </p:spPr>
      </p:pic>
      <p:pic>
        <p:nvPicPr>
          <p:cNvPr id="11" name="Picture 10">
            <a:extLst>
              <a:ext uri="{FF2B5EF4-FFF2-40B4-BE49-F238E27FC236}">
                <a16:creationId xmlns:a16="http://schemas.microsoft.com/office/drawing/2014/main" id="{72EF79FE-0A05-1FDA-5856-CFE2D634EC98}"/>
              </a:ext>
            </a:extLst>
          </p:cNvPr>
          <p:cNvPicPr>
            <a:picLocks noChangeAspect="1"/>
          </p:cNvPicPr>
          <p:nvPr/>
        </p:nvPicPr>
        <p:blipFill>
          <a:blip r:embed="rId5"/>
          <a:stretch>
            <a:fillRect/>
          </a:stretch>
        </p:blipFill>
        <p:spPr>
          <a:xfrm>
            <a:off x="9047368" y="375772"/>
            <a:ext cx="2895600" cy="2985247"/>
          </a:xfrm>
          <a:prstGeom prst="rect">
            <a:avLst/>
          </a:prstGeom>
        </p:spPr>
      </p:pic>
      <p:pic>
        <p:nvPicPr>
          <p:cNvPr id="12" name="Picture 11">
            <a:extLst>
              <a:ext uri="{FF2B5EF4-FFF2-40B4-BE49-F238E27FC236}">
                <a16:creationId xmlns:a16="http://schemas.microsoft.com/office/drawing/2014/main" id="{2B712ACC-E7D0-18EA-8D48-FD783E67E405}"/>
              </a:ext>
            </a:extLst>
          </p:cNvPr>
          <p:cNvPicPr>
            <a:picLocks noChangeAspect="1"/>
          </p:cNvPicPr>
          <p:nvPr/>
        </p:nvPicPr>
        <p:blipFill>
          <a:blip r:embed="rId6"/>
          <a:stretch>
            <a:fillRect/>
          </a:stretch>
        </p:blipFill>
        <p:spPr>
          <a:xfrm>
            <a:off x="5956699" y="375772"/>
            <a:ext cx="2947694" cy="2985247"/>
          </a:xfrm>
          <a:prstGeom prst="rect">
            <a:avLst/>
          </a:prstGeom>
        </p:spPr>
      </p:pic>
      <p:pic>
        <p:nvPicPr>
          <p:cNvPr id="13" name="Picture 12">
            <a:extLst>
              <a:ext uri="{FF2B5EF4-FFF2-40B4-BE49-F238E27FC236}">
                <a16:creationId xmlns:a16="http://schemas.microsoft.com/office/drawing/2014/main" id="{EFD66607-A064-7921-ECA0-D32263067B0F}"/>
              </a:ext>
            </a:extLst>
          </p:cNvPr>
          <p:cNvPicPr>
            <a:picLocks noChangeAspect="1"/>
          </p:cNvPicPr>
          <p:nvPr/>
        </p:nvPicPr>
        <p:blipFill>
          <a:blip r:embed="rId7"/>
          <a:stretch>
            <a:fillRect/>
          </a:stretch>
        </p:blipFill>
        <p:spPr>
          <a:xfrm>
            <a:off x="5956699" y="3604678"/>
            <a:ext cx="2947694" cy="2774562"/>
          </a:xfrm>
          <a:prstGeom prst="rect">
            <a:avLst/>
          </a:prstGeom>
        </p:spPr>
      </p:pic>
      <p:pic>
        <p:nvPicPr>
          <p:cNvPr id="14" name="Picture 13">
            <a:extLst>
              <a:ext uri="{FF2B5EF4-FFF2-40B4-BE49-F238E27FC236}">
                <a16:creationId xmlns:a16="http://schemas.microsoft.com/office/drawing/2014/main" id="{0D899813-9497-91E3-B0C4-4A07737917B0}"/>
              </a:ext>
            </a:extLst>
          </p:cNvPr>
          <p:cNvPicPr>
            <a:picLocks noChangeAspect="1"/>
          </p:cNvPicPr>
          <p:nvPr/>
        </p:nvPicPr>
        <p:blipFill>
          <a:blip r:embed="rId8"/>
          <a:stretch>
            <a:fillRect/>
          </a:stretch>
        </p:blipFill>
        <p:spPr>
          <a:xfrm>
            <a:off x="9123681" y="3671882"/>
            <a:ext cx="2697778" cy="2774560"/>
          </a:xfrm>
          <a:prstGeom prst="rect">
            <a:avLst/>
          </a:prstGeom>
        </p:spPr>
      </p:pic>
    </p:spTree>
    <p:extLst>
      <p:ext uri="{BB962C8B-B14F-4D97-AF65-F5344CB8AC3E}">
        <p14:creationId xmlns:p14="http://schemas.microsoft.com/office/powerpoint/2010/main" val="38963284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FFF556-2BD4-5F03-0811-CAF0DC54FED3}"/>
            </a:ext>
          </a:extLst>
        </p:cNvPr>
        <p:cNvGrpSpPr/>
        <p:nvPr/>
      </p:nvGrpSpPr>
      <p:grpSpPr>
        <a:xfrm>
          <a:off x="0" y="0"/>
          <a:ext cx="0" cy="0"/>
          <a:chOff x="0" y="0"/>
          <a:chExt cx="0" cy="0"/>
        </a:xfrm>
      </p:grpSpPr>
      <p:sp>
        <p:nvSpPr>
          <p:cNvPr id="4" name="Title 2">
            <a:extLst>
              <a:ext uri="{FF2B5EF4-FFF2-40B4-BE49-F238E27FC236}">
                <a16:creationId xmlns:a16="http://schemas.microsoft.com/office/drawing/2014/main" id="{8AD1377F-DF69-65F0-9210-63AF8DFFF21A}"/>
              </a:ext>
            </a:extLst>
          </p:cNvPr>
          <p:cNvSpPr>
            <a:spLocks noGrp="1"/>
          </p:cNvSpPr>
          <p:nvPr>
            <p:ph type="title"/>
          </p:nvPr>
        </p:nvSpPr>
        <p:spPr>
          <a:xfrm>
            <a:off x="914400" y="314961"/>
            <a:ext cx="10563300" cy="122936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r>
              <a:rPr lang="en-US" sz="2800" dirty="0" err="1"/>
              <a:t>Dokumentasi</a:t>
            </a:r>
            <a:r>
              <a:rPr lang="en-US" sz="2800" dirty="0"/>
              <a:t> </a:t>
            </a:r>
            <a:r>
              <a:rPr lang="id-ID" sz="2800" dirty="0"/>
              <a:t>Layanan </a:t>
            </a:r>
            <a:br>
              <a:rPr lang="id-ID" sz="2800" dirty="0"/>
            </a:br>
            <a:r>
              <a:rPr lang="id-ID" sz="2800" dirty="0"/>
              <a:t>BPBD Kab.Kep.Selayar</a:t>
            </a:r>
            <a:endParaRPr lang="en-US" sz="2800" dirty="0"/>
          </a:p>
        </p:txBody>
      </p:sp>
      <p:sp>
        <p:nvSpPr>
          <p:cNvPr id="8" name="TextBox 7">
            <a:extLst>
              <a:ext uri="{FF2B5EF4-FFF2-40B4-BE49-F238E27FC236}">
                <a16:creationId xmlns:a16="http://schemas.microsoft.com/office/drawing/2014/main" id="{12BD9D03-DD41-5A0E-B3A6-6E0A34A03D43}"/>
              </a:ext>
            </a:extLst>
          </p:cNvPr>
          <p:cNvSpPr txBox="1"/>
          <p:nvPr/>
        </p:nvSpPr>
        <p:spPr>
          <a:xfrm>
            <a:off x="914400" y="1544321"/>
            <a:ext cx="10563300" cy="830997"/>
          </a:xfrm>
          <a:prstGeom prst="rect">
            <a:avLst/>
          </a:prstGeom>
          <a:blipFill>
            <a:blip r:embed="rId2"/>
            <a:tile tx="0" ty="0" sx="100000" sy="100000" flip="none" algn="tl"/>
          </a:blipFill>
        </p:spPr>
        <p:txBody>
          <a:bodyPr wrap="square" rtlCol="0">
            <a:spAutoFit/>
          </a:bodyPr>
          <a:lstStyle/>
          <a:p>
            <a:pPr marL="342900" indent="-342900">
              <a:buFont typeface="Wingdings" panose="05000000000000000000" pitchFamily="2" charset="2"/>
              <a:buChar char="q"/>
            </a:pPr>
            <a:r>
              <a:rPr lang="id-ID" sz="2400" b="1" dirty="0">
                <a:latin typeface="+mn-lt"/>
                <a:cs typeface="Times New Roman" panose="02020603050405020304" pitchFamily="18" charset="0"/>
              </a:rPr>
              <a:t>Pemasangan Rambu Jalur Evakuasi, Titik Kumpul, dan Rambu Informasi Bencana </a:t>
            </a:r>
            <a:endParaRPr lang="en-US" sz="2400" b="1" dirty="0"/>
          </a:p>
        </p:txBody>
      </p:sp>
      <p:pic>
        <p:nvPicPr>
          <p:cNvPr id="9" name="Picture 8">
            <a:extLst>
              <a:ext uri="{FF2B5EF4-FFF2-40B4-BE49-F238E27FC236}">
                <a16:creationId xmlns:a16="http://schemas.microsoft.com/office/drawing/2014/main" id="{7E164420-A028-ACBB-2216-7E1B72584A86}"/>
              </a:ext>
            </a:extLst>
          </p:cNvPr>
          <p:cNvPicPr>
            <a:picLocks noChangeAspect="1"/>
          </p:cNvPicPr>
          <p:nvPr/>
        </p:nvPicPr>
        <p:blipFill>
          <a:blip r:embed="rId3"/>
          <a:stretch>
            <a:fillRect/>
          </a:stretch>
        </p:blipFill>
        <p:spPr>
          <a:xfrm>
            <a:off x="1499764" y="2661920"/>
            <a:ext cx="2751238" cy="3769360"/>
          </a:xfrm>
          <a:prstGeom prst="rect">
            <a:avLst/>
          </a:prstGeom>
        </p:spPr>
      </p:pic>
      <p:pic>
        <p:nvPicPr>
          <p:cNvPr id="10" name="Picture 9">
            <a:extLst>
              <a:ext uri="{FF2B5EF4-FFF2-40B4-BE49-F238E27FC236}">
                <a16:creationId xmlns:a16="http://schemas.microsoft.com/office/drawing/2014/main" id="{889291E5-F66F-E79C-AADA-D920C7ACA6FF}"/>
              </a:ext>
            </a:extLst>
          </p:cNvPr>
          <p:cNvPicPr>
            <a:picLocks noChangeAspect="1"/>
          </p:cNvPicPr>
          <p:nvPr/>
        </p:nvPicPr>
        <p:blipFill>
          <a:blip r:embed="rId4"/>
          <a:stretch>
            <a:fillRect/>
          </a:stretch>
        </p:blipFill>
        <p:spPr>
          <a:xfrm>
            <a:off x="4574391" y="2661921"/>
            <a:ext cx="3078150" cy="3769360"/>
          </a:xfrm>
          <a:prstGeom prst="rect">
            <a:avLst/>
          </a:prstGeom>
        </p:spPr>
      </p:pic>
      <p:pic>
        <p:nvPicPr>
          <p:cNvPr id="11" name="Picture 10">
            <a:extLst>
              <a:ext uri="{FF2B5EF4-FFF2-40B4-BE49-F238E27FC236}">
                <a16:creationId xmlns:a16="http://schemas.microsoft.com/office/drawing/2014/main" id="{B5CB883C-DAA3-59A8-6204-EFA31AC93BF6}"/>
              </a:ext>
            </a:extLst>
          </p:cNvPr>
          <p:cNvPicPr>
            <a:picLocks noChangeAspect="1"/>
          </p:cNvPicPr>
          <p:nvPr/>
        </p:nvPicPr>
        <p:blipFill>
          <a:blip r:embed="rId5"/>
          <a:stretch>
            <a:fillRect/>
          </a:stretch>
        </p:blipFill>
        <p:spPr>
          <a:xfrm>
            <a:off x="7975930" y="2661921"/>
            <a:ext cx="3078150" cy="3769360"/>
          </a:xfrm>
          <a:prstGeom prst="rect">
            <a:avLst/>
          </a:prstGeom>
        </p:spPr>
      </p:pic>
    </p:spTree>
    <p:extLst>
      <p:ext uri="{BB962C8B-B14F-4D97-AF65-F5344CB8AC3E}">
        <p14:creationId xmlns:p14="http://schemas.microsoft.com/office/powerpoint/2010/main" val="1027696617"/>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9AE19-E347-B317-83B5-34A1DF1C1DDB}"/>
            </a:ext>
          </a:extLst>
        </p:cNvPr>
        <p:cNvGrpSpPr/>
        <p:nvPr/>
      </p:nvGrpSpPr>
      <p:grpSpPr>
        <a:xfrm>
          <a:off x="0" y="0"/>
          <a:ext cx="0" cy="0"/>
          <a:chOff x="0" y="0"/>
          <a:chExt cx="0" cy="0"/>
        </a:xfrm>
      </p:grpSpPr>
      <p:sp>
        <p:nvSpPr>
          <p:cNvPr id="4" name="Title 2">
            <a:extLst>
              <a:ext uri="{FF2B5EF4-FFF2-40B4-BE49-F238E27FC236}">
                <a16:creationId xmlns:a16="http://schemas.microsoft.com/office/drawing/2014/main" id="{802182B5-29A7-D98B-6E50-81B6B730FE67}"/>
              </a:ext>
            </a:extLst>
          </p:cNvPr>
          <p:cNvSpPr>
            <a:spLocks noGrp="1"/>
          </p:cNvSpPr>
          <p:nvPr>
            <p:ph type="title"/>
          </p:nvPr>
        </p:nvSpPr>
        <p:spPr>
          <a:xfrm>
            <a:off x="914400" y="314961"/>
            <a:ext cx="10363200" cy="122936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r>
              <a:rPr lang="en-US" sz="2800" dirty="0" err="1"/>
              <a:t>Dokumentasi</a:t>
            </a:r>
            <a:r>
              <a:rPr lang="en-US" sz="2800" dirty="0"/>
              <a:t> </a:t>
            </a:r>
            <a:r>
              <a:rPr lang="id-ID" sz="2800" dirty="0"/>
              <a:t>Layanan </a:t>
            </a:r>
            <a:br>
              <a:rPr lang="id-ID" sz="2800" dirty="0"/>
            </a:br>
            <a:r>
              <a:rPr lang="id-ID" sz="2800" dirty="0"/>
              <a:t>BPBD Kab.Kep.Selayar</a:t>
            </a:r>
            <a:endParaRPr lang="en-US" sz="2800" dirty="0"/>
          </a:p>
        </p:txBody>
      </p:sp>
      <p:sp>
        <p:nvSpPr>
          <p:cNvPr id="8" name="TextBox 7">
            <a:extLst>
              <a:ext uri="{FF2B5EF4-FFF2-40B4-BE49-F238E27FC236}">
                <a16:creationId xmlns:a16="http://schemas.microsoft.com/office/drawing/2014/main" id="{310C789B-2140-FEB3-96B0-2D58B866CAE4}"/>
              </a:ext>
            </a:extLst>
          </p:cNvPr>
          <p:cNvSpPr txBox="1"/>
          <p:nvPr/>
        </p:nvSpPr>
        <p:spPr>
          <a:xfrm>
            <a:off x="462280" y="1887236"/>
            <a:ext cx="6583978" cy="769441"/>
          </a:xfrm>
          <a:prstGeom prst="rect">
            <a:avLst/>
          </a:prstGeom>
          <a:blipFill>
            <a:blip r:embed="rId2"/>
            <a:tile tx="0" ty="0" sx="100000" sy="100000" flip="none" algn="tl"/>
          </a:blipFill>
        </p:spPr>
        <p:txBody>
          <a:bodyPr wrap="square" rtlCol="0">
            <a:spAutoFit/>
          </a:bodyPr>
          <a:lstStyle/>
          <a:p>
            <a:pPr marL="342900" indent="-342900">
              <a:buFont typeface="Wingdings" panose="05000000000000000000" pitchFamily="2" charset="2"/>
              <a:buChar char="q"/>
            </a:pPr>
            <a:r>
              <a:rPr lang="id-ID" sz="2200" b="1" dirty="0">
                <a:latin typeface="+mn-lt"/>
                <a:cs typeface="Times New Roman" panose="02020603050405020304" pitchFamily="18" charset="0"/>
              </a:rPr>
              <a:t>Sosialisasi, Komunikasi, Informasi dan Edukasi Daerah Rawan Bencana</a:t>
            </a:r>
            <a:endParaRPr lang="en-US" sz="2200" b="1" dirty="0"/>
          </a:p>
        </p:txBody>
      </p:sp>
      <p:pic>
        <p:nvPicPr>
          <p:cNvPr id="2" name="Picture 1">
            <a:extLst>
              <a:ext uri="{FF2B5EF4-FFF2-40B4-BE49-F238E27FC236}">
                <a16:creationId xmlns:a16="http://schemas.microsoft.com/office/drawing/2014/main" id="{6F040D44-8BEA-6156-817C-DC321C7AC473}"/>
              </a:ext>
            </a:extLst>
          </p:cNvPr>
          <p:cNvPicPr>
            <a:picLocks noChangeAspect="1"/>
          </p:cNvPicPr>
          <p:nvPr/>
        </p:nvPicPr>
        <p:blipFill>
          <a:blip r:embed="rId3"/>
          <a:stretch>
            <a:fillRect/>
          </a:stretch>
        </p:blipFill>
        <p:spPr>
          <a:xfrm>
            <a:off x="462280" y="2999592"/>
            <a:ext cx="2832846" cy="3030070"/>
          </a:xfrm>
          <a:prstGeom prst="rect">
            <a:avLst/>
          </a:prstGeom>
        </p:spPr>
      </p:pic>
      <p:pic>
        <p:nvPicPr>
          <p:cNvPr id="3" name="Picture 2">
            <a:extLst>
              <a:ext uri="{FF2B5EF4-FFF2-40B4-BE49-F238E27FC236}">
                <a16:creationId xmlns:a16="http://schemas.microsoft.com/office/drawing/2014/main" id="{7D923846-BE93-0266-B167-AD2147D32AAF}"/>
              </a:ext>
            </a:extLst>
          </p:cNvPr>
          <p:cNvPicPr>
            <a:picLocks noChangeAspect="1"/>
          </p:cNvPicPr>
          <p:nvPr/>
        </p:nvPicPr>
        <p:blipFill>
          <a:blip r:embed="rId4"/>
          <a:stretch>
            <a:fillRect/>
          </a:stretch>
        </p:blipFill>
        <p:spPr>
          <a:xfrm>
            <a:off x="3729320" y="2999592"/>
            <a:ext cx="2832845" cy="3034552"/>
          </a:xfrm>
          <a:prstGeom prst="rect">
            <a:avLst/>
          </a:prstGeom>
        </p:spPr>
      </p:pic>
      <p:pic>
        <p:nvPicPr>
          <p:cNvPr id="5" name="Picture 4">
            <a:extLst>
              <a:ext uri="{FF2B5EF4-FFF2-40B4-BE49-F238E27FC236}">
                <a16:creationId xmlns:a16="http://schemas.microsoft.com/office/drawing/2014/main" id="{2206E8F6-443E-846F-EFFA-698752B1B50E}"/>
              </a:ext>
            </a:extLst>
          </p:cNvPr>
          <p:cNvPicPr>
            <a:picLocks noChangeAspect="1"/>
          </p:cNvPicPr>
          <p:nvPr/>
        </p:nvPicPr>
        <p:blipFill>
          <a:blip r:embed="rId5"/>
          <a:stretch>
            <a:fillRect/>
          </a:stretch>
        </p:blipFill>
        <p:spPr>
          <a:xfrm>
            <a:off x="7046258" y="314961"/>
            <a:ext cx="4231342" cy="2871094"/>
          </a:xfrm>
          <a:prstGeom prst="rect">
            <a:avLst/>
          </a:prstGeom>
        </p:spPr>
      </p:pic>
      <p:pic>
        <p:nvPicPr>
          <p:cNvPr id="6" name="Picture 5">
            <a:extLst>
              <a:ext uri="{FF2B5EF4-FFF2-40B4-BE49-F238E27FC236}">
                <a16:creationId xmlns:a16="http://schemas.microsoft.com/office/drawing/2014/main" id="{1B98F1A8-B8B8-2C70-5AD9-91B6B3C38022}"/>
              </a:ext>
            </a:extLst>
          </p:cNvPr>
          <p:cNvPicPr>
            <a:picLocks noChangeAspect="1"/>
          </p:cNvPicPr>
          <p:nvPr/>
        </p:nvPicPr>
        <p:blipFill>
          <a:blip r:embed="rId6"/>
          <a:stretch>
            <a:fillRect/>
          </a:stretch>
        </p:blipFill>
        <p:spPr>
          <a:xfrm>
            <a:off x="7046258" y="3429000"/>
            <a:ext cx="4231342" cy="2809240"/>
          </a:xfrm>
          <a:prstGeom prst="rect">
            <a:avLst/>
          </a:prstGeom>
        </p:spPr>
      </p:pic>
    </p:spTree>
    <p:extLst>
      <p:ext uri="{BB962C8B-B14F-4D97-AF65-F5344CB8AC3E}">
        <p14:creationId xmlns:p14="http://schemas.microsoft.com/office/powerpoint/2010/main" val="33725961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BE48FE-AA25-7FCD-412A-596597EF9468}"/>
            </a:ext>
          </a:extLst>
        </p:cNvPr>
        <p:cNvGrpSpPr/>
        <p:nvPr/>
      </p:nvGrpSpPr>
      <p:grpSpPr>
        <a:xfrm>
          <a:off x="0" y="0"/>
          <a:ext cx="0" cy="0"/>
          <a:chOff x="0" y="0"/>
          <a:chExt cx="0" cy="0"/>
        </a:xfrm>
      </p:grpSpPr>
      <p:sp>
        <p:nvSpPr>
          <p:cNvPr id="4" name="Title 2">
            <a:extLst>
              <a:ext uri="{FF2B5EF4-FFF2-40B4-BE49-F238E27FC236}">
                <a16:creationId xmlns:a16="http://schemas.microsoft.com/office/drawing/2014/main" id="{AE45ADAE-EE62-99A8-995E-9BB37E043AE5}"/>
              </a:ext>
            </a:extLst>
          </p:cNvPr>
          <p:cNvSpPr>
            <a:spLocks noGrp="1"/>
          </p:cNvSpPr>
          <p:nvPr>
            <p:ph type="title"/>
          </p:nvPr>
        </p:nvSpPr>
        <p:spPr>
          <a:xfrm>
            <a:off x="447040" y="257869"/>
            <a:ext cx="11104880" cy="798771"/>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fontScale="90000"/>
          </a:bodyPr>
          <a:lstStyle/>
          <a:p>
            <a:r>
              <a:rPr lang="en-US" sz="3100" dirty="0" err="1"/>
              <a:t>Dokumentasi</a:t>
            </a:r>
            <a:r>
              <a:rPr lang="en-US" sz="3100" dirty="0"/>
              <a:t> </a:t>
            </a:r>
            <a:r>
              <a:rPr lang="id-ID" sz="3100" dirty="0"/>
              <a:t>Layanan BPBD Kab.Kep.Selayar </a:t>
            </a:r>
            <a:br>
              <a:rPr lang="id-ID" sz="2800" dirty="0"/>
            </a:br>
            <a:endParaRPr lang="en-US" sz="2800" dirty="0"/>
          </a:p>
        </p:txBody>
      </p:sp>
      <p:sp>
        <p:nvSpPr>
          <p:cNvPr id="8" name="TextBox 7">
            <a:extLst>
              <a:ext uri="{FF2B5EF4-FFF2-40B4-BE49-F238E27FC236}">
                <a16:creationId xmlns:a16="http://schemas.microsoft.com/office/drawing/2014/main" id="{A171A3D9-02FE-774F-FD35-A64F3B7764EE}"/>
              </a:ext>
            </a:extLst>
          </p:cNvPr>
          <p:cNvSpPr txBox="1"/>
          <p:nvPr/>
        </p:nvSpPr>
        <p:spPr>
          <a:xfrm>
            <a:off x="447040" y="1056641"/>
            <a:ext cx="11104880" cy="461665"/>
          </a:xfrm>
          <a:prstGeom prst="rect">
            <a:avLst/>
          </a:prstGeom>
          <a:blipFill>
            <a:blip r:embed="rId2"/>
            <a:tile tx="0" ty="0" sx="100000" sy="100000" flip="none" algn="tl"/>
          </a:blipFill>
        </p:spPr>
        <p:txBody>
          <a:bodyPr wrap="square" rtlCol="0">
            <a:spAutoFit/>
          </a:bodyPr>
          <a:lstStyle/>
          <a:p>
            <a:pPr marL="342900" indent="-342900">
              <a:buFont typeface="Wingdings" panose="05000000000000000000" pitchFamily="2" charset="2"/>
              <a:buChar char="q"/>
            </a:pPr>
            <a:r>
              <a:rPr lang="id-ID" sz="2400" dirty="0">
                <a:latin typeface="+mn-lt"/>
                <a:cs typeface="Times New Roman" panose="02020603050405020304" pitchFamily="18" charset="0"/>
              </a:rPr>
              <a:t>Pencarian, Pertolongan, dan evakuasi korban bencana </a:t>
            </a:r>
            <a:endParaRPr lang="en-US" sz="2400" b="1" dirty="0"/>
          </a:p>
        </p:txBody>
      </p:sp>
      <p:pic>
        <p:nvPicPr>
          <p:cNvPr id="2" name="Picture 1">
            <a:extLst>
              <a:ext uri="{FF2B5EF4-FFF2-40B4-BE49-F238E27FC236}">
                <a16:creationId xmlns:a16="http://schemas.microsoft.com/office/drawing/2014/main" id="{23BF0109-3F85-9514-2047-3FCCDB489FAC}"/>
              </a:ext>
            </a:extLst>
          </p:cNvPr>
          <p:cNvPicPr>
            <a:picLocks noChangeAspect="1"/>
          </p:cNvPicPr>
          <p:nvPr/>
        </p:nvPicPr>
        <p:blipFill>
          <a:blip r:embed="rId3"/>
          <a:stretch>
            <a:fillRect/>
          </a:stretch>
        </p:blipFill>
        <p:spPr>
          <a:xfrm>
            <a:off x="447040" y="1602365"/>
            <a:ext cx="2779059" cy="2451475"/>
          </a:xfrm>
          <a:prstGeom prst="rect">
            <a:avLst/>
          </a:prstGeom>
        </p:spPr>
      </p:pic>
      <p:pic>
        <p:nvPicPr>
          <p:cNvPr id="3" name="Picture 2">
            <a:extLst>
              <a:ext uri="{FF2B5EF4-FFF2-40B4-BE49-F238E27FC236}">
                <a16:creationId xmlns:a16="http://schemas.microsoft.com/office/drawing/2014/main" id="{B03824B9-DF25-2E0E-1DF2-11324E8002D6}"/>
              </a:ext>
            </a:extLst>
          </p:cNvPr>
          <p:cNvPicPr>
            <a:picLocks noChangeAspect="1"/>
          </p:cNvPicPr>
          <p:nvPr/>
        </p:nvPicPr>
        <p:blipFill>
          <a:blip r:embed="rId4"/>
          <a:stretch>
            <a:fillRect/>
          </a:stretch>
        </p:blipFill>
        <p:spPr>
          <a:xfrm>
            <a:off x="538479" y="4304925"/>
            <a:ext cx="2779059" cy="2360036"/>
          </a:xfrm>
          <a:prstGeom prst="rect">
            <a:avLst/>
          </a:prstGeom>
        </p:spPr>
      </p:pic>
      <p:pic>
        <p:nvPicPr>
          <p:cNvPr id="5" name="Picture 4">
            <a:extLst>
              <a:ext uri="{FF2B5EF4-FFF2-40B4-BE49-F238E27FC236}">
                <a16:creationId xmlns:a16="http://schemas.microsoft.com/office/drawing/2014/main" id="{3F1F3C5C-ADC6-9181-1D2A-8E91CCC0FA41}"/>
              </a:ext>
            </a:extLst>
          </p:cNvPr>
          <p:cNvPicPr>
            <a:picLocks noChangeAspect="1"/>
          </p:cNvPicPr>
          <p:nvPr/>
        </p:nvPicPr>
        <p:blipFill>
          <a:blip r:embed="rId5"/>
          <a:stretch>
            <a:fillRect/>
          </a:stretch>
        </p:blipFill>
        <p:spPr>
          <a:xfrm>
            <a:off x="3610984" y="1582598"/>
            <a:ext cx="2698376" cy="2451475"/>
          </a:xfrm>
          <a:prstGeom prst="rect">
            <a:avLst/>
          </a:prstGeom>
        </p:spPr>
      </p:pic>
      <p:pic>
        <p:nvPicPr>
          <p:cNvPr id="6" name="Picture 5">
            <a:extLst>
              <a:ext uri="{FF2B5EF4-FFF2-40B4-BE49-F238E27FC236}">
                <a16:creationId xmlns:a16="http://schemas.microsoft.com/office/drawing/2014/main" id="{246464C7-FA9D-5046-8399-45436941E05D}"/>
              </a:ext>
            </a:extLst>
          </p:cNvPr>
          <p:cNvPicPr>
            <a:picLocks noChangeAspect="1"/>
          </p:cNvPicPr>
          <p:nvPr/>
        </p:nvPicPr>
        <p:blipFill>
          <a:blip r:embed="rId6"/>
          <a:stretch>
            <a:fillRect/>
          </a:stretch>
        </p:blipFill>
        <p:spPr>
          <a:xfrm>
            <a:off x="3610984" y="4304924"/>
            <a:ext cx="2698377" cy="2360037"/>
          </a:xfrm>
          <a:prstGeom prst="rect">
            <a:avLst/>
          </a:prstGeom>
        </p:spPr>
      </p:pic>
      <p:pic>
        <p:nvPicPr>
          <p:cNvPr id="7" name="Picture 6">
            <a:extLst>
              <a:ext uri="{FF2B5EF4-FFF2-40B4-BE49-F238E27FC236}">
                <a16:creationId xmlns:a16="http://schemas.microsoft.com/office/drawing/2014/main" id="{E4E4A7FA-9EB7-6F04-9B09-D0F3EAF2E5E0}"/>
              </a:ext>
            </a:extLst>
          </p:cNvPr>
          <p:cNvPicPr>
            <a:picLocks noChangeAspect="1"/>
          </p:cNvPicPr>
          <p:nvPr/>
        </p:nvPicPr>
        <p:blipFill>
          <a:blip r:embed="rId7"/>
          <a:stretch>
            <a:fillRect/>
          </a:stretch>
        </p:blipFill>
        <p:spPr>
          <a:xfrm>
            <a:off x="6623125" y="1505008"/>
            <a:ext cx="2779059" cy="2606654"/>
          </a:xfrm>
          <a:prstGeom prst="rect">
            <a:avLst/>
          </a:prstGeom>
        </p:spPr>
      </p:pic>
      <p:pic>
        <p:nvPicPr>
          <p:cNvPr id="15" name="Picture 14">
            <a:extLst>
              <a:ext uri="{FF2B5EF4-FFF2-40B4-BE49-F238E27FC236}">
                <a16:creationId xmlns:a16="http://schemas.microsoft.com/office/drawing/2014/main" id="{770AAB85-7C2D-FADE-92EB-5CC336864031}"/>
              </a:ext>
            </a:extLst>
          </p:cNvPr>
          <p:cNvPicPr>
            <a:picLocks noChangeAspect="1"/>
          </p:cNvPicPr>
          <p:nvPr/>
        </p:nvPicPr>
        <p:blipFill>
          <a:blip r:embed="rId8"/>
          <a:stretch>
            <a:fillRect/>
          </a:stretch>
        </p:blipFill>
        <p:spPr>
          <a:xfrm>
            <a:off x="6722335" y="4174985"/>
            <a:ext cx="2679850" cy="2606654"/>
          </a:xfrm>
          <a:prstGeom prst="rect">
            <a:avLst/>
          </a:prstGeom>
        </p:spPr>
      </p:pic>
      <p:pic>
        <p:nvPicPr>
          <p:cNvPr id="16" name="Picture 15">
            <a:extLst>
              <a:ext uri="{FF2B5EF4-FFF2-40B4-BE49-F238E27FC236}">
                <a16:creationId xmlns:a16="http://schemas.microsoft.com/office/drawing/2014/main" id="{C0CB3E0F-1B69-C556-78D0-21928F76CF2E}"/>
              </a:ext>
            </a:extLst>
          </p:cNvPr>
          <p:cNvPicPr>
            <a:picLocks noChangeAspect="1"/>
          </p:cNvPicPr>
          <p:nvPr/>
        </p:nvPicPr>
        <p:blipFill>
          <a:blip r:embed="rId9"/>
          <a:stretch>
            <a:fillRect/>
          </a:stretch>
        </p:blipFill>
        <p:spPr>
          <a:xfrm>
            <a:off x="9493623" y="2317078"/>
            <a:ext cx="2698377" cy="2751638"/>
          </a:xfrm>
          <a:prstGeom prst="rect">
            <a:avLst/>
          </a:prstGeom>
        </p:spPr>
      </p:pic>
    </p:spTree>
    <p:extLst>
      <p:ext uri="{BB962C8B-B14F-4D97-AF65-F5344CB8AC3E}">
        <p14:creationId xmlns:p14="http://schemas.microsoft.com/office/powerpoint/2010/main" val="97960494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57D08E-30C9-8AB5-3B9D-9F04DE2FA21B}"/>
            </a:ext>
          </a:extLst>
        </p:cNvPr>
        <p:cNvGrpSpPr/>
        <p:nvPr/>
      </p:nvGrpSpPr>
      <p:grpSpPr>
        <a:xfrm>
          <a:off x="0" y="0"/>
          <a:ext cx="0" cy="0"/>
          <a:chOff x="0" y="0"/>
          <a:chExt cx="0" cy="0"/>
        </a:xfrm>
      </p:grpSpPr>
      <p:sp>
        <p:nvSpPr>
          <p:cNvPr id="4" name="Title 2">
            <a:extLst>
              <a:ext uri="{FF2B5EF4-FFF2-40B4-BE49-F238E27FC236}">
                <a16:creationId xmlns:a16="http://schemas.microsoft.com/office/drawing/2014/main" id="{38226AD9-978D-7E8F-4B5D-6924BF7EAB06}"/>
              </a:ext>
            </a:extLst>
          </p:cNvPr>
          <p:cNvSpPr>
            <a:spLocks noGrp="1"/>
          </p:cNvSpPr>
          <p:nvPr>
            <p:ph type="title"/>
          </p:nvPr>
        </p:nvSpPr>
        <p:spPr>
          <a:xfrm>
            <a:off x="447040" y="257869"/>
            <a:ext cx="11104880" cy="798771"/>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fontScale="90000"/>
          </a:bodyPr>
          <a:lstStyle/>
          <a:p>
            <a:r>
              <a:rPr lang="en-US" sz="3100" dirty="0" err="1"/>
              <a:t>Dokumentasi</a:t>
            </a:r>
            <a:r>
              <a:rPr lang="en-US" sz="3100" dirty="0"/>
              <a:t> </a:t>
            </a:r>
            <a:br>
              <a:rPr lang="id-ID" sz="2800" dirty="0"/>
            </a:br>
            <a:endParaRPr lang="en-US" sz="2800" dirty="0"/>
          </a:p>
        </p:txBody>
      </p:sp>
      <p:sp>
        <p:nvSpPr>
          <p:cNvPr id="8" name="TextBox 7">
            <a:extLst>
              <a:ext uri="{FF2B5EF4-FFF2-40B4-BE49-F238E27FC236}">
                <a16:creationId xmlns:a16="http://schemas.microsoft.com/office/drawing/2014/main" id="{B02D9E22-DA09-5E21-3C0E-30D3C8DA39D0}"/>
              </a:ext>
            </a:extLst>
          </p:cNvPr>
          <p:cNvSpPr txBox="1"/>
          <p:nvPr/>
        </p:nvSpPr>
        <p:spPr>
          <a:xfrm>
            <a:off x="447040" y="1056641"/>
            <a:ext cx="11104880" cy="461665"/>
          </a:xfrm>
          <a:prstGeom prst="rect">
            <a:avLst/>
          </a:prstGeom>
          <a:blipFill>
            <a:blip r:embed="rId2"/>
            <a:tile tx="0" ty="0" sx="100000" sy="100000" flip="none" algn="tl"/>
          </a:blipFill>
        </p:spPr>
        <p:txBody>
          <a:bodyPr wrap="square" rtlCol="0">
            <a:spAutoFit/>
          </a:bodyPr>
          <a:lstStyle/>
          <a:p>
            <a:pPr marL="342900" indent="-342900">
              <a:buFont typeface="Wingdings" panose="05000000000000000000" pitchFamily="2" charset="2"/>
              <a:buChar char="q"/>
            </a:pPr>
            <a:r>
              <a:rPr lang="id-ID" sz="2400" b="1" dirty="0">
                <a:latin typeface="+mn-lt"/>
                <a:cs typeface="Times New Roman" panose="02020603050405020304" pitchFamily="18" charset="0"/>
              </a:rPr>
              <a:t>Dokumen Kajian Risiko bencana (KRB) Kab.Kep.Selayar </a:t>
            </a:r>
            <a:endParaRPr lang="en-US" sz="2400" b="1" dirty="0"/>
          </a:p>
        </p:txBody>
      </p:sp>
      <p:pic>
        <p:nvPicPr>
          <p:cNvPr id="3" name="Picture 2">
            <a:extLst>
              <a:ext uri="{FF2B5EF4-FFF2-40B4-BE49-F238E27FC236}">
                <a16:creationId xmlns:a16="http://schemas.microsoft.com/office/drawing/2014/main" id="{36934FDA-E0B9-E53F-1F66-1141BB3DB4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040" y="1717040"/>
            <a:ext cx="10901680" cy="5140960"/>
          </a:xfrm>
          <a:prstGeom prst="rect">
            <a:avLst/>
          </a:prstGeom>
        </p:spPr>
      </p:pic>
    </p:spTree>
    <p:extLst>
      <p:ext uri="{BB962C8B-B14F-4D97-AF65-F5344CB8AC3E}">
        <p14:creationId xmlns:p14="http://schemas.microsoft.com/office/powerpoint/2010/main" val="377718451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2441" y="333627"/>
            <a:ext cx="4236720" cy="707886"/>
          </a:xfrm>
          <a:prstGeom prst="rect">
            <a:avLst/>
          </a:prstGeom>
          <a:noFill/>
          <a:effectLst/>
        </p:spPr>
        <p:txBody>
          <a:bodyPr wrap="square" rtlCol="0">
            <a:spAutoFit/>
          </a:bodyPr>
          <a:lstStyle/>
          <a:p>
            <a:r>
              <a:rPr lang="en-US" sz="4000" dirty="0">
                <a:latin typeface="+mj-lt"/>
              </a:rPr>
              <a:t>CONTACT US</a:t>
            </a:r>
          </a:p>
        </p:txBody>
      </p:sp>
      <p:sp>
        <p:nvSpPr>
          <p:cNvPr id="5" name="Rectangle 4"/>
          <p:cNvSpPr/>
          <p:nvPr/>
        </p:nvSpPr>
        <p:spPr>
          <a:xfrm>
            <a:off x="472441" y="4404359"/>
            <a:ext cx="7635239" cy="2453641"/>
          </a:xfrm>
          <a:prstGeom prst="rect">
            <a:avLst/>
          </a:prstGeom>
          <a:solidFill>
            <a:schemeClr val="accent1">
              <a:lumMod val="60000"/>
              <a:lumOff val="40000"/>
            </a:scheme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id-ID"/>
          </a:p>
        </p:txBody>
      </p:sp>
      <p:sp>
        <p:nvSpPr>
          <p:cNvPr id="6" name="TextBox 5"/>
          <p:cNvSpPr txBox="1"/>
          <p:nvPr/>
        </p:nvSpPr>
        <p:spPr>
          <a:xfrm>
            <a:off x="472441" y="2935104"/>
            <a:ext cx="3244564" cy="1200329"/>
          </a:xfrm>
          <a:prstGeom prst="rect">
            <a:avLst/>
          </a:prstGeom>
          <a:noFill/>
        </p:spPr>
        <p:txBody>
          <a:bodyPr wrap="square" rtlCol="0">
            <a:spAutoFit/>
          </a:bodyPr>
          <a:lstStyle/>
          <a:p>
            <a:r>
              <a:rPr lang="id-ID" dirty="0"/>
              <a:t>Jln. Muh. Krg. Bonto No. 30 Benteng Kabupaten Kepulauan Selayar, Kode Pos : 92812</a:t>
            </a:r>
            <a:endParaRPr lang="en-US" dirty="0"/>
          </a:p>
        </p:txBody>
      </p:sp>
      <p:sp>
        <p:nvSpPr>
          <p:cNvPr id="7" name="TextBox 6"/>
          <p:cNvSpPr txBox="1"/>
          <p:nvPr/>
        </p:nvSpPr>
        <p:spPr>
          <a:xfrm>
            <a:off x="264160" y="2249661"/>
            <a:ext cx="4104639" cy="646331"/>
          </a:xfrm>
          <a:prstGeom prst="rect">
            <a:avLst/>
          </a:prstGeom>
          <a:noFill/>
        </p:spPr>
        <p:txBody>
          <a:bodyPr wrap="square" rtlCol="0">
            <a:spAutoFit/>
          </a:bodyPr>
          <a:lstStyle/>
          <a:p>
            <a:pPr algn="ctr"/>
            <a:r>
              <a:rPr lang="id-ID" b="1" dirty="0">
                <a:latin typeface="+mj-lt"/>
              </a:rPr>
              <a:t>BPBD </a:t>
            </a:r>
          </a:p>
          <a:p>
            <a:r>
              <a:rPr lang="id-ID" b="1" dirty="0">
                <a:latin typeface="+mj-lt"/>
              </a:rPr>
              <a:t>KABUPATEN KEPULAUAN SELAYAR</a:t>
            </a:r>
            <a:endParaRPr lang="en-US" b="1" dirty="0">
              <a:latin typeface="+mj-lt"/>
            </a:endParaRPr>
          </a:p>
        </p:txBody>
      </p:sp>
      <p:grpSp>
        <p:nvGrpSpPr>
          <p:cNvPr id="16" name="Group 15"/>
          <p:cNvGrpSpPr/>
          <p:nvPr/>
        </p:nvGrpSpPr>
        <p:grpSpPr>
          <a:xfrm>
            <a:off x="3974407" y="5175150"/>
            <a:ext cx="3980873" cy="1326427"/>
            <a:chOff x="3974407" y="5175150"/>
            <a:chExt cx="3980873" cy="1326427"/>
          </a:xfrm>
        </p:grpSpPr>
        <p:sp>
          <p:nvSpPr>
            <p:cNvPr id="9" name="TextBox 8"/>
            <p:cNvSpPr txBox="1"/>
            <p:nvPr/>
          </p:nvSpPr>
          <p:spPr>
            <a:xfrm>
              <a:off x="3980124" y="5547490"/>
              <a:ext cx="3975156" cy="954087"/>
            </a:xfrm>
            <a:prstGeom prst="rect">
              <a:avLst/>
            </a:prstGeom>
            <a:noFill/>
          </p:spPr>
          <p:txBody>
            <a:bodyPr wrap="square" lIns="121899" tIns="60950" rIns="121899" bIns="60950" rtlCol="0">
              <a:spAutoFit/>
            </a:bodyPr>
            <a:lstStyle/>
            <a:p>
              <a:r>
                <a:rPr lang="id-ID" dirty="0">
                  <a:solidFill>
                    <a:prstClr val="black">
                      <a:lumMod val="85000"/>
                      <a:lumOff val="15000"/>
                    </a:prstClr>
                  </a:solidFill>
                  <a:ea typeface="Lato Light"/>
                  <a:cs typeface="Lato Light"/>
                </a:rPr>
                <a:t>Nomor Pengaduan /Call Center : 117 (bebas pulsa) ext. 8033-8034</a:t>
              </a:r>
            </a:p>
            <a:p>
              <a:r>
                <a:rPr lang="id-ID" dirty="0">
                  <a:solidFill>
                    <a:prstClr val="black">
                      <a:lumMod val="85000"/>
                      <a:lumOff val="15000"/>
                    </a:prstClr>
                  </a:solidFill>
                  <a:ea typeface="Lato Light"/>
                  <a:cs typeface="Lato Light"/>
                </a:rPr>
                <a:t>WhatsApp : 085883848006</a:t>
              </a:r>
              <a:endParaRPr lang="en-US" dirty="0">
                <a:solidFill>
                  <a:prstClr val="black">
                    <a:lumMod val="85000"/>
                    <a:lumOff val="15000"/>
                  </a:prstClr>
                </a:solidFill>
                <a:ea typeface="Lato Light"/>
                <a:cs typeface="Lato Light"/>
              </a:endParaRPr>
            </a:p>
          </p:txBody>
        </p:sp>
        <p:sp>
          <p:nvSpPr>
            <p:cNvPr id="11" name="Rectangle 10"/>
            <p:cNvSpPr/>
            <p:nvPr/>
          </p:nvSpPr>
          <p:spPr>
            <a:xfrm>
              <a:off x="3974407" y="5175150"/>
              <a:ext cx="1435543" cy="400089"/>
            </a:xfrm>
            <a:prstGeom prst="rect">
              <a:avLst/>
            </a:prstGeom>
          </p:spPr>
          <p:txBody>
            <a:bodyPr wrap="none" lIns="121899" tIns="60950" rIns="121899" bIns="60950">
              <a:spAutoFit/>
            </a:bodyPr>
            <a:lstStyle/>
            <a:p>
              <a:r>
                <a:rPr lang="en-US" b="1" dirty="0">
                  <a:solidFill>
                    <a:prstClr val="black">
                      <a:lumMod val="85000"/>
                      <a:lumOff val="15000"/>
                    </a:prstClr>
                  </a:solidFill>
                  <a:cs typeface="Lato Light"/>
                </a:rPr>
                <a:t>Telephone</a:t>
              </a:r>
            </a:p>
          </p:txBody>
        </p:sp>
      </p:grpSp>
      <p:sp>
        <p:nvSpPr>
          <p:cNvPr id="12" name="Freeform 185"/>
          <p:cNvSpPr>
            <a:spLocks noChangeArrowheads="1"/>
          </p:cNvSpPr>
          <p:nvPr/>
        </p:nvSpPr>
        <p:spPr bwMode="auto">
          <a:xfrm>
            <a:off x="757145" y="4701894"/>
            <a:ext cx="484496" cy="370616"/>
          </a:xfrm>
          <a:custGeom>
            <a:avLst/>
            <a:gdLst>
              <a:gd name="T0" fmla="*/ 545 w 619"/>
              <a:gd name="T1" fmla="*/ 0 h 472"/>
              <a:gd name="T2" fmla="*/ 545 w 619"/>
              <a:gd name="T3" fmla="*/ 0 h 472"/>
              <a:gd name="T4" fmla="*/ 73 w 619"/>
              <a:gd name="T5" fmla="*/ 0 h 472"/>
              <a:gd name="T6" fmla="*/ 0 w 619"/>
              <a:gd name="T7" fmla="*/ 73 h 472"/>
              <a:gd name="T8" fmla="*/ 0 w 619"/>
              <a:gd name="T9" fmla="*/ 397 h 472"/>
              <a:gd name="T10" fmla="*/ 73 w 619"/>
              <a:gd name="T11" fmla="*/ 471 h 472"/>
              <a:gd name="T12" fmla="*/ 545 w 619"/>
              <a:gd name="T13" fmla="*/ 471 h 472"/>
              <a:gd name="T14" fmla="*/ 618 w 619"/>
              <a:gd name="T15" fmla="*/ 397 h 472"/>
              <a:gd name="T16" fmla="*/ 618 w 619"/>
              <a:gd name="T17" fmla="*/ 73 h 472"/>
              <a:gd name="T18" fmla="*/ 545 w 619"/>
              <a:gd name="T19" fmla="*/ 0 h 472"/>
              <a:gd name="T20" fmla="*/ 559 w 619"/>
              <a:gd name="T21" fmla="*/ 44 h 472"/>
              <a:gd name="T22" fmla="*/ 559 w 619"/>
              <a:gd name="T23" fmla="*/ 44 h 472"/>
              <a:gd name="T24" fmla="*/ 309 w 619"/>
              <a:gd name="T25" fmla="*/ 235 h 472"/>
              <a:gd name="T26" fmla="*/ 59 w 619"/>
              <a:gd name="T27" fmla="*/ 44 h 472"/>
              <a:gd name="T28" fmla="*/ 559 w 619"/>
              <a:gd name="T29" fmla="*/ 44 h 472"/>
              <a:gd name="T30" fmla="*/ 29 w 619"/>
              <a:gd name="T31" fmla="*/ 397 h 472"/>
              <a:gd name="T32" fmla="*/ 29 w 619"/>
              <a:gd name="T33" fmla="*/ 397 h 472"/>
              <a:gd name="T34" fmla="*/ 29 w 619"/>
              <a:gd name="T35" fmla="*/ 73 h 472"/>
              <a:gd name="T36" fmla="*/ 206 w 619"/>
              <a:gd name="T37" fmla="*/ 221 h 472"/>
              <a:gd name="T38" fmla="*/ 29 w 619"/>
              <a:gd name="T39" fmla="*/ 397 h 472"/>
              <a:gd name="T40" fmla="*/ 59 w 619"/>
              <a:gd name="T41" fmla="*/ 427 h 472"/>
              <a:gd name="T42" fmla="*/ 59 w 619"/>
              <a:gd name="T43" fmla="*/ 427 h 472"/>
              <a:gd name="T44" fmla="*/ 236 w 619"/>
              <a:gd name="T45" fmla="*/ 235 h 472"/>
              <a:gd name="T46" fmla="*/ 309 w 619"/>
              <a:gd name="T47" fmla="*/ 294 h 472"/>
              <a:gd name="T48" fmla="*/ 368 w 619"/>
              <a:gd name="T49" fmla="*/ 235 h 472"/>
              <a:gd name="T50" fmla="*/ 559 w 619"/>
              <a:gd name="T51" fmla="*/ 427 h 472"/>
              <a:gd name="T52" fmla="*/ 59 w 619"/>
              <a:gd name="T53" fmla="*/ 427 h 472"/>
              <a:gd name="T54" fmla="*/ 589 w 619"/>
              <a:gd name="T55" fmla="*/ 397 h 472"/>
              <a:gd name="T56" fmla="*/ 589 w 619"/>
              <a:gd name="T57" fmla="*/ 397 h 472"/>
              <a:gd name="T58" fmla="*/ 589 w 619"/>
              <a:gd name="T59" fmla="*/ 397 h 472"/>
              <a:gd name="T60" fmla="*/ 412 w 619"/>
              <a:gd name="T61" fmla="*/ 221 h 472"/>
              <a:gd name="T62" fmla="*/ 589 w 619"/>
              <a:gd name="T63" fmla="*/ 73 h 472"/>
              <a:gd name="T64" fmla="*/ 589 w 619"/>
              <a:gd name="T65" fmla="*/ 397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19" h="472">
                <a:moveTo>
                  <a:pt x="545" y="0"/>
                </a:moveTo>
                <a:lnTo>
                  <a:pt x="545" y="0"/>
                </a:lnTo>
                <a:cubicBezTo>
                  <a:pt x="73" y="0"/>
                  <a:pt x="73" y="0"/>
                  <a:pt x="73" y="0"/>
                </a:cubicBezTo>
                <a:cubicBezTo>
                  <a:pt x="29" y="0"/>
                  <a:pt x="0" y="30"/>
                  <a:pt x="0" y="73"/>
                </a:cubicBezTo>
                <a:cubicBezTo>
                  <a:pt x="0" y="397"/>
                  <a:pt x="0" y="397"/>
                  <a:pt x="0" y="397"/>
                </a:cubicBezTo>
                <a:cubicBezTo>
                  <a:pt x="0" y="442"/>
                  <a:pt x="29" y="471"/>
                  <a:pt x="73" y="471"/>
                </a:cubicBezTo>
                <a:cubicBezTo>
                  <a:pt x="545" y="471"/>
                  <a:pt x="545" y="471"/>
                  <a:pt x="545" y="471"/>
                </a:cubicBezTo>
                <a:cubicBezTo>
                  <a:pt x="589" y="471"/>
                  <a:pt x="618" y="442"/>
                  <a:pt x="618" y="397"/>
                </a:cubicBezTo>
                <a:cubicBezTo>
                  <a:pt x="618" y="73"/>
                  <a:pt x="618" y="73"/>
                  <a:pt x="618" y="73"/>
                </a:cubicBezTo>
                <a:cubicBezTo>
                  <a:pt x="618" y="30"/>
                  <a:pt x="589" y="0"/>
                  <a:pt x="545" y="0"/>
                </a:cubicBezTo>
                <a:close/>
                <a:moveTo>
                  <a:pt x="559" y="44"/>
                </a:moveTo>
                <a:lnTo>
                  <a:pt x="559" y="44"/>
                </a:lnTo>
                <a:cubicBezTo>
                  <a:pt x="309" y="235"/>
                  <a:pt x="309" y="235"/>
                  <a:pt x="309" y="235"/>
                </a:cubicBezTo>
                <a:cubicBezTo>
                  <a:pt x="59" y="44"/>
                  <a:pt x="59" y="44"/>
                  <a:pt x="59" y="44"/>
                </a:cubicBezTo>
                <a:lnTo>
                  <a:pt x="559" y="44"/>
                </a:lnTo>
                <a:close/>
                <a:moveTo>
                  <a:pt x="29" y="397"/>
                </a:moveTo>
                <a:lnTo>
                  <a:pt x="29" y="397"/>
                </a:lnTo>
                <a:cubicBezTo>
                  <a:pt x="29" y="73"/>
                  <a:pt x="29" y="73"/>
                  <a:pt x="29" y="73"/>
                </a:cubicBezTo>
                <a:cubicBezTo>
                  <a:pt x="206" y="221"/>
                  <a:pt x="206" y="221"/>
                  <a:pt x="206" y="221"/>
                </a:cubicBezTo>
                <a:cubicBezTo>
                  <a:pt x="29" y="397"/>
                  <a:pt x="29" y="397"/>
                  <a:pt x="29" y="397"/>
                </a:cubicBezTo>
                <a:close/>
                <a:moveTo>
                  <a:pt x="59" y="427"/>
                </a:moveTo>
                <a:lnTo>
                  <a:pt x="59" y="427"/>
                </a:lnTo>
                <a:cubicBezTo>
                  <a:pt x="236" y="235"/>
                  <a:pt x="236" y="235"/>
                  <a:pt x="236" y="235"/>
                </a:cubicBezTo>
                <a:cubicBezTo>
                  <a:pt x="309" y="294"/>
                  <a:pt x="309" y="294"/>
                  <a:pt x="309" y="294"/>
                </a:cubicBezTo>
                <a:cubicBezTo>
                  <a:pt x="368" y="235"/>
                  <a:pt x="368" y="235"/>
                  <a:pt x="368" y="235"/>
                </a:cubicBezTo>
                <a:cubicBezTo>
                  <a:pt x="559" y="427"/>
                  <a:pt x="559" y="427"/>
                  <a:pt x="559" y="427"/>
                </a:cubicBezTo>
                <a:cubicBezTo>
                  <a:pt x="545" y="427"/>
                  <a:pt x="73" y="427"/>
                  <a:pt x="59" y="427"/>
                </a:cubicBezTo>
                <a:close/>
                <a:moveTo>
                  <a:pt x="589" y="397"/>
                </a:moveTo>
                <a:lnTo>
                  <a:pt x="589" y="397"/>
                </a:lnTo>
                <a:lnTo>
                  <a:pt x="589" y="397"/>
                </a:lnTo>
                <a:cubicBezTo>
                  <a:pt x="412" y="221"/>
                  <a:pt x="412" y="221"/>
                  <a:pt x="412" y="221"/>
                </a:cubicBezTo>
                <a:cubicBezTo>
                  <a:pt x="589" y="73"/>
                  <a:pt x="589" y="73"/>
                  <a:pt x="589" y="73"/>
                </a:cubicBezTo>
                <a:lnTo>
                  <a:pt x="589" y="397"/>
                </a:lnTo>
                <a:close/>
              </a:path>
            </a:pathLst>
          </a:custGeom>
          <a:solidFill>
            <a:schemeClr val="bg1"/>
          </a:solidFill>
          <a:ln>
            <a:noFill/>
          </a:ln>
          <a:effectLst/>
        </p:spPr>
        <p:txBody>
          <a:bodyPr wrap="none" lIns="45716" tIns="22858" rIns="45716" bIns="22858" anchor="ctr"/>
          <a:lstStyle/>
          <a:p>
            <a:pPr>
              <a:defRPr/>
            </a:pPr>
            <a:endParaRPr lang="en-US" sz="1100">
              <a:solidFill>
                <a:prstClr val="black"/>
              </a:solidFill>
            </a:endParaRPr>
          </a:p>
        </p:txBody>
      </p:sp>
      <p:sp>
        <p:nvSpPr>
          <p:cNvPr id="13" name="Freeform 178"/>
          <p:cNvSpPr>
            <a:spLocks noChangeArrowheads="1"/>
          </p:cNvSpPr>
          <p:nvPr/>
        </p:nvSpPr>
        <p:spPr bwMode="auto">
          <a:xfrm>
            <a:off x="4105168" y="4641994"/>
            <a:ext cx="488506" cy="474314"/>
          </a:xfrm>
          <a:custGeom>
            <a:avLst/>
            <a:gdLst>
              <a:gd name="T0" fmla="*/ 603 w 634"/>
              <a:gd name="T1" fmla="*/ 74 h 619"/>
              <a:gd name="T2" fmla="*/ 603 w 634"/>
              <a:gd name="T3" fmla="*/ 74 h 619"/>
              <a:gd name="T4" fmla="*/ 545 w 634"/>
              <a:gd name="T5" fmla="*/ 15 h 619"/>
              <a:gd name="T6" fmla="*/ 486 w 634"/>
              <a:gd name="T7" fmla="*/ 15 h 619"/>
              <a:gd name="T8" fmla="*/ 412 w 634"/>
              <a:gd name="T9" fmla="*/ 133 h 619"/>
              <a:gd name="T10" fmla="*/ 412 w 634"/>
              <a:gd name="T11" fmla="*/ 191 h 619"/>
              <a:gd name="T12" fmla="*/ 441 w 634"/>
              <a:gd name="T13" fmla="*/ 221 h 619"/>
              <a:gd name="T14" fmla="*/ 353 w 634"/>
              <a:gd name="T15" fmla="*/ 324 h 619"/>
              <a:gd name="T16" fmla="*/ 235 w 634"/>
              <a:gd name="T17" fmla="*/ 427 h 619"/>
              <a:gd name="T18" fmla="*/ 191 w 634"/>
              <a:gd name="T19" fmla="*/ 397 h 619"/>
              <a:gd name="T20" fmla="*/ 132 w 634"/>
              <a:gd name="T21" fmla="*/ 397 h 619"/>
              <a:gd name="T22" fmla="*/ 29 w 634"/>
              <a:gd name="T23" fmla="*/ 486 h 619"/>
              <a:gd name="T24" fmla="*/ 29 w 634"/>
              <a:gd name="T25" fmla="*/ 530 h 619"/>
              <a:gd name="T26" fmla="*/ 88 w 634"/>
              <a:gd name="T27" fmla="*/ 589 h 619"/>
              <a:gd name="T28" fmla="*/ 191 w 634"/>
              <a:gd name="T29" fmla="*/ 589 h 619"/>
              <a:gd name="T30" fmla="*/ 427 w 634"/>
              <a:gd name="T31" fmla="*/ 412 h 619"/>
              <a:gd name="T32" fmla="*/ 603 w 634"/>
              <a:gd name="T33" fmla="*/ 191 h 619"/>
              <a:gd name="T34" fmla="*/ 603 w 634"/>
              <a:gd name="T35" fmla="*/ 74 h 619"/>
              <a:gd name="T36" fmla="*/ 574 w 634"/>
              <a:gd name="T37" fmla="*/ 162 h 619"/>
              <a:gd name="T38" fmla="*/ 574 w 634"/>
              <a:gd name="T39" fmla="*/ 162 h 619"/>
              <a:gd name="T40" fmla="*/ 412 w 634"/>
              <a:gd name="T41" fmla="*/ 383 h 619"/>
              <a:gd name="T42" fmla="*/ 162 w 634"/>
              <a:gd name="T43" fmla="*/ 559 h 619"/>
              <a:gd name="T44" fmla="*/ 103 w 634"/>
              <a:gd name="T45" fmla="*/ 559 h 619"/>
              <a:gd name="T46" fmla="*/ 73 w 634"/>
              <a:gd name="T47" fmla="*/ 530 h 619"/>
              <a:gd name="T48" fmla="*/ 73 w 634"/>
              <a:gd name="T49" fmla="*/ 486 h 619"/>
              <a:gd name="T50" fmla="*/ 147 w 634"/>
              <a:gd name="T51" fmla="*/ 442 h 619"/>
              <a:gd name="T52" fmla="*/ 177 w 634"/>
              <a:gd name="T53" fmla="*/ 442 h 619"/>
              <a:gd name="T54" fmla="*/ 221 w 634"/>
              <a:gd name="T55" fmla="*/ 486 h 619"/>
              <a:gd name="T56" fmla="*/ 500 w 634"/>
              <a:gd name="T57" fmla="*/ 221 h 619"/>
              <a:gd name="T58" fmla="*/ 441 w 634"/>
              <a:gd name="T59" fmla="*/ 176 h 619"/>
              <a:gd name="T60" fmla="*/ 441 w 634"/>
              <a:gd name="T61" fmla="*/ 133 h 619"/>
              <a:gd name="T62" fmla="*/ 500 w 634"/>
              <a:gd name="T63" fmla="*/ 59 h 619"/>
              <a:gd name="T64" fmla="*/ 545 w 634"/>
              <a:gd name="T65" fmla="*/ 59 h 619"/>
              <a:gd name="T66" fmla="*/ 574 w 634"/>
              <a:gd name="T67" fmla="*/ 103 h 619"/>
              <a:gd name="T68" fmla="*/ 574 w 634"/>
              <a:gd name="T69" fmla="*/ 16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34" h="619">
                <a:moveTo>
                  <a:pt x="603" y="74"/>
                </a:moveTo>
                <a:lnTo>
                  <a:pt x="603" y="74"/>
                </a:lnTo>
                <a:cubicBezTo>
                  <a:pt x="545" y="15"/>
                  <a:pt x="545" y="15"/>
                  <a:pt x="545" y="15"/>
                </a:cubicBezTo>
                <a:cubicBezTo>
                  <a:pt x="530" y="0"/>
                  <a:pt x="500" y="0"/>
                  <a:pt x="486" y="15"/>
                </a:cubicBezTo>
                <a:cubicBezTo>
                  <a:pt x="412" y="133"/>
                  <a:pt x="412" y="133"/>
                  <a:pt x="412" y="133"/>
                </a:cubicBezTo>
                <a:cubicBezTo>
                  <a:pt x="398" y="147"/>
                  <a:pt x="398" y="176"/>
                  <a:pt x="412" y="191"/>
                </a:cubicBezTo>
                <a:cubicBezTo>
                  <a:pt x="441" y="221"/>
                  <a:pt x="441" y="221"/>
                  <a:pt x="441" y="221"/>
                </a:cubicBezTo>
                <a:cubicBezTo>
                  <a:pt x="412" y="250"/>
                  <a:pt x="382" y="294"/>
                  <a:pt x="353" y="324"/>
                </a:cubicBezTo>
                <a:cubicBezTo>
                  <a:pt x="309" y="368"/>
                  <a:pt x="265" y="397"/>
                  <a:pt x="235" y="427"/>
                </a:cubicBezTo>
                <a:cubicBezTo>
                  <a:pt x="191" y="397"/>
                  <a:pt x="191" y="397"/>
                  <a:pt x="191" y="397"/>
                </a:cubicBezTo>
                <a:cubicBezTo>
                  <a:pt x="177" y="383"/>
                  <a:pt x="162" y="383"/>
                  <a:pt x="132" y="397"/>
                </a:cubicBezTo>
                <a:cubicBezTo>
                  <a:pt x="29" y="486"/>
                  <a:pt x="29" y="486"/>
                  <a:pt x="29" y="486"/>
                </a:cubicBezTo>
                <a:cubicBezTo>
                  <a:pt x="0" y="500"/>
                  <a:pt x="15" y="515"/>
                  <a:pt x="29" y="530"/>
                </a:cubicBezTo>
                <a:cubicBezTo>
                  <a:pt x="88" y="589"/>
                  <a:pt x="88" y="589"/>
                  <a:pt x="88" y="589"/>
                </a:cubicBezTo>
                <a:cubicBezTo>
                  <a:pt x="118" y="618"/>
                  <a:pt x="147" y="618"/>
                  <a:pt x="191" y="589"/>
                </a:cubicBezTo>
                <a:cubicBezTo>
                  <a:pt x="191" y="589"/>
                  <a:pt x="324" y="530"/>
                  <a:pt x="427" y="412"/>
                </a:cubicBezTo>
                <a:cubicBezTo>
                  <a:pt x="530" y="324"/>
                  <a:pt x="603" y="191"/>
                  <a:pt x="603" y="191"/>
                </a:cubicBezTo>
                <a:cubicBezTo>
                  <a:pt x="618" y="147"/>
                  <a:pt x="633" y="103"/>
                  <a:pt x="603" y="74"/>
                </a:cubicBezTo>
                <a:close/>
                <a:moveTo>
                  <a:pt x="574" y="162"/>
                </a:moveTo>
                <a:lnTo>
                  <a:pt x="574" y="162"/>
                </a:lnTo>
                <a:cubicBezTo>
                  <a:pt x="545" y="221"/>
                  <a:pt x="471" y="324"/>
                  <a:pt x="412" y="383"/>
                </a:cubicBezTo>
                <a:cubicBezTo>
                  <a:pt x="339" y="456"/>
                  <a:pt x="162" y="559"/>
                  <a:pt x="162" y="559"/>
                </a:cubicBezTo>
                <a:cubicBezTo>
                  <a:pt x="147" y="574"/>
                  <a:pt x="118" y="574"/>
                  <a:pt x="103" y="559"/>
                </a:cubicBezTo>
                <a:cubicBezTo>
                  <a:pt x="73" y="530"/>
                  <a:pt x="73" y="530"/>
                  <a:pt x="73" y="530"/>
                </a:cubicBezTo>
                <a:cubicBezTo>
                  <a:pt x="59" y="515"/>
                  <a:pt x="59" y="500"/>
                  <a:pt x="73" y="486"/>
                </a:cubicBezTo>
                <a:cubicBezTo>
                  <a:pt x="147" y="442"/>
                  <a:pt x="147" y="442"/>
                  <a:pt x="147" y="442"/>
                </a:cubicBezTo>
                <a:cubicBezTo>
                  <a:pt x="162" y="427"/>
                  <a:pt x="177" y="427"/>
                  <a:pt x="177" y="442"/>
                </a:cubicBezTo>
                <a:cubicBezTo>
                  <a:pt x="221" y="486"/>
                  <a:pt x="221" y="486"/>
                  <a:pt x="221" y="486"/>
                </a:cubicBezTo>
                <a:cubicBezTo>
                  <a:pt x="235" y="471"/>
                  <a:pt x="398" y="368"/>
                  <a:pt x="500" y="221"/>
                </a:cubicBezTo>
                <a:cubicBezTo>
                  <a:pt x="441" y="176"/>
                  <a:pt x="441" y="176"/>
                  <a:pt x="441" y="176"/>
                </a:cubicBezTo>
                <a:cubicBezTo>
                  <a:pt x="441" y="162"/>
                  <a:pt x="441" y="147"/>
                  <a:pt x="441" y="133"/>
                </a:cubicBezTo>
                <a:cubicBezTo>
                  <a:pt x="500" y="59"/>
                  <a:pt x="500" y="59"/>
                  <a:pt x="500" y="59"/>
                </a:cubicBezTo>
                <a:cubicBezTo>
                  <a:pt x="515" y="44"/>
                  <a:pt x="530" y="59"/>
                  <a:pt x="545" y="59"/>
                </a:cubicBezTo>
                <a:cubicBezTo>
                  <a:pt x="574" y="103"/>
                  <a:pt x="574" y="103"/>
                  <a:pt x="574" y="103"/>
                </a:cubicBezTo>
                <a:cubicBezTo>
                  <a:pt x="589" y="117"/>
                  <a:pt x="589" y="147"/>
                  <a:pt x="574" y="162"/>
                </a:cubicBezTo>
                <a:close/>
              </a:path>
            </a:pathLst>
          </a:custGeom>
          <a:solidFill>
            <a:schemeClr val="bg1"/>
          </a:solidFill>
          <a:ln>
            <a:noFill/>
          </a:ln>
          <a:effectLst/>
        </p:spPr>
        <p:txBody>
          <a:bodyPr wrap="none" lIns="45716" tIns="22858" rIns="45716" bIns="22858" anchor="ctr"/>
          <a:lstStyle/>
          <a:p>
            <a:pPr>
              <a:defRPr/>
            </a:pPr>
            <a:endParaRPr lang="en-US" sz="1100">
              <a:solidFill>
                <a:prstClr val="black"/>
              </a:solidFill>
            </a:endParaRPr>
          </a:p>
        </p:txBody>
      </p:sp>
      <p:grpSp>
        <p:nvGrpSpPr>
          <p:cNvPr id="15" name="Group 14"/>
          <p:cNvGrpSpPr/>
          <p:nvPr/>
        </p:nvGrpSpPr>
        <p:grpSpPr>
          <a:xfrm>
            <a:off x="596696" y="5175150"/>
            <a:ext cx="3700984" cy="1433828"/>
            <a:chOff x="596696" y="5175150"/>
            <a:chExt cx="3700984" cy="1433828"/>
          </a:xfrm>
        </p:grpSpPr>
        <p:sp>
          <p:nvSpPr>
            <p:cNvPr id="10" name="Rectangle 9"/>
            <p:cNvSpPr/>
            <p:nvPr/>
          </p:nvSpPr>
          <p:spPr>
            <a:xfrm>
              <a:off x="596696" y="5175150"/>
              <a:ext cx="1669645" cy="400089"/>
            </a:xfrm>
            <a:prstGeom prst="rect">
              <a:avLst/>
            </a:prstGeom>
          </p:spPr>
          <p:txBody>
            <a:bodyPr wrap="none" lIns="121899" tIns="60950" rIns="121899" bIns="60950">
              <a:spAutoFit/>
            </a:bodyPr>
            <a:lstStyle/>
            <a:p>
              <a:r>
                <a:rPr lang="en-US" b="1" dirty="0">
                  <a:solidFill>
                    <a:prstClr val="black">
                      <a:lumMod val="85000"/>
                      <a:lumOff val="15000"/>
                    </a:prstClr>
                  </a:solidFill>
                  <a:cs typeface="Lato Light"/>
                </a:rPr>
                <a:t>Contact Info</a:t>
              </a:r>
            </a:p>
          </p:txBody>
        </p:sp>
        <p:sp>
          <p:nvSpPr>
            <p:cNvPr id="14" name="TextBox 13"/>
            <p:cNvSpPr txBox="1"/>
            <p:nvPr/>
          </p:nvSpPr>
          <p:spPr>
            <a:xfrm>
              <a:off x="608132" y="5531780"/>
              <a:ext cx="3689548" cy="1077198"/>
            </a:xfrm>
            <a:prstGeom prst="rect">
              <a:avLst/>
            </a:prstGeom>
            <a:noFill/>
          </p:spPr>
          <p:txBody>
            <a:bodyPr wrap="square" lIns="121899" tIns="60950" rIns="121899" bIns="60950" rtlCol="0">
              <a:spAutoFit/>
            </a:bodyPr>
            <a:lstStyle/>
            <a:p>
              <a:r>
                <a:rPr lang="id-ID" sz="1600" dirty="0"/>
                <a:t>Website : </a:t>
              </a:r>
              <a:r>
                <a:rPr lang="id-ID" sz="1600" i="1" dirty="0"/>
                <a:t>www.bpbdselayarkab.go.id</a:t>
              </a:r>
            </a:p>
            <a:p>
              <a:r>
                <a:rPr lang="en-US" sz="1600" dirty="0"/>
                <a:t>E</a:t>
              </a:r>
              <a:r>
                <a:rPr lang="id-ID" sz="1600" dirty="0"/>
                <a:t>mail : </a:t>
              </a:r>
            </a:p>
            <a:p>
              <a:r>
                <a:rPr lang="id-ID" sz="1600" i="1" dirty="0"/>
                <a:t>Bpbd.kepulauanselayar@gmail.com</a:t>
              </a:r>
              <a:endParaRPr lang="en-US" sz="1600" i="1" dirty="0"/>
            </a:p>
            <a:p>
              <a:endParaRPr lang="en-US" sz="1400" dirty="0">
                <a:solidFill>
                  <a:prstClr val="black">
                    <a:lumMod val="85000"/>
                    <a:lumOff val="15000"/>
                  </a:prstClr>
                </a:solidFill>
                <a:latin typeface="Lato Light"/>
                <a:ea typeface="Lato Light"/>
                <a:cs typeface="Lato Light"/>
              </a:endParaRPr>
            </a:p>
          </p:txBody>
        </p:sp>
      </p:grpSp>
      <p:pic>
        <p:nvPicPr>
          <p:cNvPr id="2" name="Picture 1">
            <a:extLst>
              <a:ext uri="{FF2B5EF4-FFF2-40B4-BE49-F238E27FC236}">
                <a16:creationId xmlns:a16="http://schemas.microsoft.com/office/drawing/2014/main" id="{A3117BB8-D054-2354-D5AD-0ED22B70F27F}"/>
              </a:ext>
            </a:extLst>
          </p:cNvPr>
          <p:cNvPicPr>
            <a:picLocks noChangeAspect="1"/>
          </p:cNvPicPr>
          <p:nvPr/>
        </p:nvPicPr>
        <p:blipFill>
          <a:blip r:embed="rId3"/>
          <a:stretch>
            <a:fillRect/>
          </a:stretch>
        </p:blipFill>
        <p:spPr>
          <a:xfrm>
            <a:off x="4500880" y="1180677"/>
            <a:ext cx="7508837" cy="2735355"/>
          </a:xfrm>
          <a:prstGeom prst="rect">
            <a:avLst/>
          </a:prstGeom>
        </p:spPr>
      </p:pic>
      <p:pic>
        <p:nvPicPr>
          <p:cNvPr id="4" name="Picture 3">
            <a:extLst>
              <a:ext uri="{FF2B5EF4-FFF2-40B4-BE49-F238E27FC236}">
                <a16:creationId xmlns:a16="http://schemas.microsoft.com/office/drawing/2014/main" id="{C53AAF06-469D-79A4-2A4C-6C1028600F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09501" y="1144153"/>
            <a:ext cx="1113680" cy="879774"/>
          </a:xfrm>
          <a:prstGeom prst="rect">
            <a:avLst/>
          </a:prstGeom>
        </p:spPr>
      </p:pic>
    </p:spTree>
    <p:extLst>
      <p:ext uri="{BB962C8B-B14F-4D97-AF65-F5344CB8AC3E}">
        <p14:creationId xmlns:p14="http://schemas.microsoft.com/office/powerpoint/2010/main" val="3842101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250"/>
                                        <p:tgtEl>
                                          <p:spTgt spid="7"/>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7" grpId="0"/>
      <p:bldP spid="12" grpId="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9641" b="9641"/>
          <a:stretch>
            <a:fillRect/>
          </a:stretch>
        </p:blipFill>
        <p:spPr/>
      </p:pic>
      <p:sp>
        <p:nvSpPr>
          <p:cNvPr id="13" name="Rectangle 12"/>
          <p:cNvSpPr/>
          <p:nvPr/>
        </p:nvSpPr>
        <p:spPr>
          <a:xfrm>
            <a:off x="0" y="2282371"/>
            <a:ext cx="12192000" cy="2293259"/>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id-ID" sz="2400"/>
          </a:p>
        </p:txBody>
      </p:sp>
      <p:sp>
        <p:nvSpPr>
          <p:cNvPr id="6" name="Rectangle 5"/>
          <p:cNvSpPr/>
          <p:nvPr/>
        </p:nvSpPr>
        <p:spPr>
          <a:xfrm>
            <a:off x="8898527" y="3364822"/>
            <a:ext cx="2177143" cy="145143"/>
          </a:xfrm>
          <a:prstGeom prst="rect">
            <a:avLst/>
          </a:prstGeom>
          <a:solidFill>
            <a:schemeClr val="accent3"/>
          </a:solidFill>
          <a:ln>
            <a:noFill/>
          </a:ln>
        </p:spPr>
        <p:style>
          <a:lnRef idx="1">
            <a:schemeClr val="accent5"/>
          </a:lnRef>
          <a:fillRef idx="3">
            <a:schemeClr val="accent5"/>
          </a:fillRef>
          <a:effectRef idx="2">
            <a:schemeClr val="accent5"/>
          </a:effectRef>
          <a:fontRef idx="minor">
            <a:schemeClr val="lt1"/>
          </a:fontRef>
        </p:style>
        <p:txBody>
          <a:bodyPr lIns="91440" tIns="45720" rIns="91440" bIns="45720" rtlCol="0" anchor="ctr"/>
          <a:lstStyle/>
          <a:p>
            <a:pPr algn="ctr"/>
            <a:endParaRPr lang="en-US" sz="2400"/>
          </a:p>
        </p:txBody>
      </p:sp>
      <p:sp>
        <p:nvSpPr>
          <p:cNvPr id="7" name="Rectangle 6"/>
          <p:cNvSpPr/>
          <p:nvPr/>
        </p:nvSpPr>
        <p:spPr>
          <a:xfrm>
            <a:off x="1060629" y="3364822"/>
            <a:ext cx="2177143" cy="145143"/>
          </a:xfrm>
          <a:prstGeom prst="rect">
            <a:avLst/>
          </a:prstGeom>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2400"/>
          </a:p>
        </p:txBody>
      </p:sp>
      <p:sp>
        <p:nvSpPr>
          <p:cNvPr id="8" name="TextBox 7"/>
          <p:cNvSpPr txBox="1"/>
          <p:nvPr/>
        </p:nvSpPr>
        <p:spPr>
          <a:xfrm>
            <a:off x="3507792" y="2928853"/>
            <a:ext cx="5176417" cy="1015663"/>
          </a:xfrm>
          <a:prstGeom prst="rect">
            <a:avLst/>
          </a:prstGeom>
          <a:noFill/>
        </p:spPr>
        <p:txBody>
          <a:bodyPr wrap="none" lIns="91440" tIns="45720" rIns="91440" bIns="45720" rtlCol="0">
            <a:spAutoFit/>
          </a:bodyPr>
          <a:lstStyle/>
          <a:p>
            <a:pPr algn="ctr"/>
            <a:r>
              <a:rPr lang="en-US" sz="6000" dirty="0">
                <a:effectLst>
                  <a:outerShdw blurRad="38100" dist="38100" dir="2700000" algn="tl">
                    <a:srgbClr val="000000">
                      <a:alpha val="43137"/>
                    </a:srgbClr>
                  </a:outerShdw>
                </a:effectLst>
                <a:latin typeface="+mj-lt"/>
              </a:rPr>
              <a:t>THANK YOU</a:t>
            </a:r>
          </a:p>
        </p:txBody>
      </p:sp>
    </p:spTree>
    <p:extLst>
      <p:ext uri="{BB962C8B-B14F-4D97-AF65-F5344CB8AC3E}">
        <p14:creationId xmlns:p14="http://schemas.microsoft.com/office/powerpoint/2010/main" val="20702624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10873" r="10873"/>
          <a:stretch>
            <a:fillRect/>
          </a:stretch>
        </p:blipFill>
        <p:spPr/>
      </p:pic>
      <p:sp>
        <p:nvSpPr>
          <p:cNvPr id="4" name="Text Placeholder 3"/>
          <p:cNvSpPr>
            <a:spLocks noGrp="1"/>
          </p:cNvSpPr>
          <p:nvPr>
            <p:ph type="body" sz="quarter" idx="11"/>
          </p:nvPr>
        </p:nvSpPr>
        <p:spPr/>
        <p:txBody>
          <a:bodyPr/>
          <a:lstStyle/>
          <a:p>
            <a:r>
              <a:rPr lang="id-ID" dirty="0"/>
              <a:t>Indikator  kinerja 1.</a:t>
            </a:r>
          </a:p>
        </p:txBody>
      </p:sp>
      <p:sp>
        <p:nvSpPr>
          <p:cNvPr id="5" name="Text Placeholder 4"/>
          <p:cNvSpPr>
            <a:spLocks noGrp="1"/>
          </p:cNvSpPr>
          <p:nvPr>
            <p:ph type="body" sz="quarter" idx="12"/>
          </p:nvPr>
        </p:nvSpPr>
        <p:spPr>
          <a:xfrm>
            <a:off x="1731951" y="2282552"/>
            <a:ext cx="4121150" cy="650875"/>
          </a:xfrm>
        </p:spPr>
        <p:txBody>
          <a:bodyPr/>
          <a:lstStyle/>
          <a:p>
            <a:r>
              <a:rPr lang="id-ID" dirty="0"/>
              <a:t>Persentase layanan pengurangan risiko bencana</a:t>
            </a:r>
          </a:p>
        </p:txBody>
      </p:sp>
      <p:sp>
        <p:nvSpPr>
          <p:cNvPr id="6" name="Text Placeholder 5"/>
          <p:cNvSpPr>
            <a:spLocks noGrp="1"/>
          </p:cNvSpPr>
          <p:nvPr>
            <p:ph type="body" sz="quarter" idx="13"/>
          </p:nvPr>
        </p:nvSpPr>
        <p:spPr/>
        <p:txBody>
          <a:bodyPr/>
          <a:lstStyle/>
          <a:p>
            <a:r>
              <a:rPr lang="id-ID" dirty="0"/>
              <a:t>Indikator kinerja 2. </a:t>
            </a:r>
          </a:p>
        </p:txBody>
      </p:sp>
      <p:sp>
        <p:nvSpPr>
          <p:cNvPr id="7" name="Text Placeholder 6"/>
          <p:cNvSpPr>
            <a:spLocks noGrp="1"/>
          </p:cNvSpPr>
          <p:nvPr>
            <p:ph type="body" sz="quarter" idx="14"/>
          </p:nvPr>
        </p:nvSpPr>
        <p:spPr/>
        <p:txBody>
          <a:bodyPr/>
          <a:lstStyle/>
          <a:p>
            <a:r>
              <a:rPr lang="id-ID" dirty="0"/>
              <a:t>Persentase korban bencana yang tertangani</a:t>
            </a:r>
          </a:p>
        </p:txBody>
      </p:sp>
      <p:sp>
        <p:nvSpPr>
          <p:cNvPr id="8" name="Text Placeholder 7"/>
          <p:cNvSpPr>
            <a:spLocks noGrp="1"/>
          </p:cNvSpPr>
          <p:nvPr>
            <p:ph type="body" sz="quarter" idx="15"/>
          </p:nvPr>
        </p:nvSpPr>
        <p:spPr/>
        <p:txBody>
          <a:bodyPr/>
          <a:lstStyle/>
          <a:p>
            <a:r>
              <a:rPr lang="id-ID" dirty="0"/>
              <a:t>Indikator kinerja 3. </a:t>
            </a:r>
          </a:p>
        </p:txBody>
      </p:sp>
      <p:sp>
        <p:nvSpPr>
          <p:cNvPr id="9" name="Text Placeholder 8"/>
          <p:cNvSpPr>
            <a:spLocks noGrp="1"/>
          </p:cNvSpPr>
          <p:nvPr>
            <p:ph type="body" sz="quarter" idx="16"/>
          </p:nvPr>
        </p:nvSpPr>
        <p:spPr/>
        <p:txBody>
          <a:bodyPr/>
          <a:lstStyle/>
          <a:p>
            <a:r>
              <a:rPr lang="id-ID" dirty="0"/>
              <a:t>Persentase penanganan pasca bencana</a:t>
            </a:r>
          </a:p>
        </p:txBody>
      </p:sp>
      <p:sp>
        <p:nvSpPr>
          <p:cNvPr id="10" name="TextBox 9"/>
          <p:cNvSpPr txBox="1">
            <a:spLocks noChangeAspect="1"/>
          </p:cNvSpPr>
          <p:nvPr/>
        </p:nvSpPr>
        <p:spPr>
          <a:xfrm>
            <a:off x="853978" y="2139990"/>
            <a:ext cx="469349" cy="468000"/>
          </a:xfrm>
          <a:custGeom>
            <a:avLst/>
            <a:gdLst/>
            <a:ahLst/>
            <a:cxnLst/>
            <a:rect l="l" t="t" r="r" b="b"/>
            <a:pathLst>
              <a:path w="194779" h="194221">
                <a:moveTo>
                  <a:pt x="145443" y="122449"/>
                </a:moveTo>
                <a:cubicBezTo>
                  <a:pt x="140234" y="122449"/>
                  <a:pt x="135769" y="124328"/>
                  <a:pt x="132048" y="128086"/>
                </a:cubicBezTo>
                <a:cubicBezTo>
                  <a:pt x="128327" y="131844"/>
                  <a:pt x="126467" y="136346"/>
                  <a:pt x="126467" y="141592"/>
                </a:cubicBezTo>
                <a:cubicBezTo>
                  <a:pt x="126467" y="146838"/>
                  <a:pt x="128327" y="151321"/>
                  <a:pt x="132048" y="155042"/>
                </a:cubicBezTo>
                <a:cubicBezTo>
                  <a:pt x="135769" y="158763"/>
                  <a:pt x="140234" y="160623"/>
                  <a:pt x="145443" y="160623"/>
                </a:cubicBezTo>
                <a:cubicBezTo>
                  <a:pt x="150800" y="160623"/>
                  <a:pt x="155340" y="158781"/>
                  <a:pt x="159060" y="155098"/>
                </a:cubicBezTo>
                <a:cubicBezTo>
                  <a:pt x="162781" y="151414"/>
                  <a:pt x="164641" y="146931"/>
                  <a:pt x="164641" y="141648"/>
                </a:cubicBezTo>
                <a:cubicBezTo>
                  <a:pt x="164641" y="136364"/>
                  <a:pt x="162781" y="131844"/>
                  <a:pt x="159060" y="128086"/>
                </a:cubicBezTo>
                <a:cubicBezTo>
                  <a:pt x="155340" y="124328"/>
                  <a:pt x="150800" y="122449"/>
                  <a:pt x="145443" y="122449"/>
                </a:cubicBezTo>
                <a:close/>
                <a:moveTo>
                  <a:pt x="145443" y="89074"/>
                </a:moveTo>
                <a:cubicBezTo>
                  <a:pt x="148494" y="89074"/>
                  <a:pt x="151396" y="89297"/>
                  <a:pt x="154149" y="89744"/>
                </a:cubicBezTo>
                <a:lnTo>
                  <a:pt x="156605" y="105147"/>
                </a:lnTo>
                <a:cubicBezTo>
                  <a:pt x="162260" y="106710"/>
                  <a:pt x="167320" y="109612"/>
                  <a:pt x="171785" y="113854"/>
                </a:cubicBezTo>
                <a:lnTo>
                  <a:pt x="186184" y="108273"/>
                </a:lnTo>
                <a:cubicBezTo>
                  <a:pt x="189905" y="112663"/>
                  <a:pt x="192770" y="117612"/>
                  <a:pt x="194779" y="123118"/>
                </a:cubicBezTo>
                <a:lnTo>
                  <a:pt x="182724" y="133053"/>
                </a:lnTo>
                <a:cubicBezTo>
                  <a:pt x="183468" y="136178"/>
                  <a:pt x="183840" y="139043"/>
                  <a:pt x="183840" y="141648"/>
                </a:cubicBezTo>
                <a:cubicBezTo>
                  <a:pt x="183840" y="144103"/>
                  <a:pt x="183468" y="147005"/>
                  <a:pt x="182724" y="150354"/>
                </a:cubicBezTo>
                <a:lnTo>
                  <a:pt x="194779" y="160177"/>
                </a:lnTo>
                <a:cubicBezTo>
                  <a:pt x="192919" y="165311"/>
                  <a:pt x="190054" y="170260"/>
                  <a:pt x="186184" y="175022"/>
                </a:cubicBezTo>
                <a:lnTo>
                  <a:pt x="171785" y="169553"/>
                </a:lnTo>
                <a:cubicBezTo>
                  <a:pt x="167246" y="173571"/>
                  <a:pt x="162186" y="176473"/>
                  <a:pt x="156605" y="178259"/>
                </a:cubicBezTo>
                <a:lnTo>
                  <a:pt x="154149" y="193551"/>
                </a:lnTo>
                <a:cubicBezTo>
                  <a:pt x="151396" y="193998"/>
                  <a:pt x="148494" y="194221"/>
                  <a:pt x="145443" y="194221"/>
                </a:cubicBezTo>
                <a:cubicBezTo>
                  <a:pt x="142615" y="194221"/>
                  <a:pt x="139787" y="193998"/>
                  <a:pt x="136959" y="193551"/>
                </a:cubicBezTo>
                <a:lnTo>
                  <a:pt x="134504" y="178259"/>
                </a:lnTo>
                <a:cubicBezTo>
                  <a:pt x="128997" y="176548"/>
                  <a:pt x="123974" y="173646"/>
                  <a:pt x="119435" y="169553"/>
                </a:cubicBezTo>
                <a:lnTo>
                  <a:pt x="104924" y="175022"/>
                </a:lnTo>
                <a:cubicBezTo>
                  <a:pt x="101055" y="170260"/>
                  <a:pt x="98190" y="165311"/>
                  <a:pt x="96329" y="160177"/>
                </a:cubicBezTo>
                <a:lnTo>
                  <a:pt x="108161" y="150354"/>
                </a:lnTo>
                <a:cubicBezTo>
                  <a:pt x="107566" y="146336"/>
                  <a:pt x="107268" y="143433"/>
                  <a:pt x="107268" y="141648"/>
                </a:cubicBezTo>
                <a:cubicBezTo>
                  <a:pt x="107268" y="139638"/>
                  <a:pt x="107566" y="136773"/>
                  <a:pt x="108161" y="133053"/>
                </a:cubicBezTo>
                <a:lnTo>
                  <a:pt x="96329" y="123118"/>
                </a:lnTo>
                <a:cubicBezTo>
                  <a:pt x="98338" y="117612"/>
                  <a:pt x="101203" y="112663"/>
                  <a:pt x="104924" y="108273"/>
                </a:cubicBezTo>
                <a:lnTo>
                  <a:pt x="119435" y="113854"/>
                </a:lnTo>
                <a:cubicBezTo>
                  <a:pt x="123974" y="109538"/>
                  <a:pt x="128997" y="106636"/>
                  <a:pt x="134504" y="105147"/>
                </a:cubicBezTo>
                <a:lnTo>
                  <a:pt x="136959" y="89744"/>
                </a:lnTo>
                <a:cubicBezTo>
                  <a:pt x="139787" y="89297"/>
                  <a:pt x="142615" y="89074"/>
                  <a:pt x="145443" y="89074"/>
                </a:cubicBezTo>
                <a:close/>
                <a:moveTo>
                  <a:pt x="66303" y="41747"/>
                </a:moveTo>
                <a:cubicBezTo>
                  <a:pt x="64666" y="41747"/>
                  <a:pt x="62471" y="42156"/>
                  <a:pt x="59718" y="42975"/>
                </a:cubicBezTo>
                <a:cubicBezTo>
                  <a:pt x="54434" y="44463"/>
                  <a:pt x="50137" y="47402"/>
                  <a:pt x="46825" y="51793"/>
                </a:cubicBezTo>
                <a:cubicBezTo>
                  <a:pt x="43514" y="56183"/>
                  <a:pt x="41858" y="61020"/>
                  <a:pt x="41858" y="66303"/>
                </a:cubicBezTo>
                <a:cubicBezTo>
                  <a:pt x="41858" y="73447"/>
                  <a:pt x="44332" y="79307"/>
                  <a:pt x="49281" y="83884"/>
                </a:cubicBezTo>
                <a:cubicBezTo>
                  <a:pt x="54230" y="88460"/>
                  <a:pt x="59904" y="90748"/>
                  <a:pt x="66303" y="90748"/>
                </a:cubicBezTo>
                <a:cubicBezTo>
                  <a:pt x="73373" y="90748"/>
                  <a:pt x="79233" y="88274"/>
                  <a:pt x="83884" y="83326"/>
                </a:cubicBezTo>
                <a:cubicBezTo>
                  <a:pt x="88534" y="78377"/>
                  <a:pt x="90860" y="72703"/>
                  <a:pt x="90860" y="66303"/>
                </a:cubicBezTo>
                <a:cubicBezTo>
                  <a:pt x="90860" y="64592"/>
                  <a:pt x="90451" y="62359"/>
                  <a:pt x="89632" y="59606"/>
                </a:cubicBezTo>
                <a:cubicBezTo>
                  <a:pt x="88144" y="54323"/>
                  <a:pt x="85204" y="50025"/>
                  <a:pt x="80814" y="46714"/>
                </a:cubicBezTo>
                <a:cubicBezTo>
                  <a:pt x="76424" y="43402"/>
                  <a:pt x="71587" y="41747"/>
                  <a:pt x="66303" y="41747"/>
                </a:cubicBezTo>
                <a:close/>
                <a:moveTo>
                  <a:pt x="56704" y="0"/>
                </a:moveTo>
                <a:lnTo>
                  <a:pt x="64517" y="17525"/>
                </a:lnTo>
                <a:lnTo>
                  <a:pt x="66303" y="17525"/>
                </a:lnTo>
                <a:cubicBezTo>
                  <a:pt x="70694" y="17525"/>
                  <a:pt x="74972" y="18083"/>
                  <a:pt x="79140" y="19199"/>
                </a:cubicBezTo>
                <a:lnTo>
                  <a:pt x="90860" y="3796"/>
                </a:lnTo>
                <a:cubicBezTo>
                  <a:pt x="96218" y="5879"/>
                  <a:pt x="101464" y="8781"/>
                  <a:pt x="106598" y="12502"/>
                </a:cubicBezTo>
                <a:lnTo>
                  <a:pt x="99455" y="30585"/>
                </a:lnTo>
                <a:cubicBezTo>
                  <a:pt x="103101" y="34008"/>
                  <a:pt x="106152" y="37803"/>
                  <a:pt x="108608" y="41970"/>
                </a:cubicBezTo>
                <a:lnTo>
                  <a:pt x="127806" y="39514"/>
                </a:lnTo>
                <a:cubicBezTo>
                  <a:pt x="130113" y="45244"/>
                  <a:pt x="131713" y="50974"/>
                  <a:pt x="132606" y="56704"/>
                </a:cubicBezTo>
                <a:lnTo>
                  <a:pt x="115082" y="64629"/>
                </a:lnTo>
                <a:lnTo>
                  <a:pt x="115082" y="66303"/>
                </a:lnTo>
                <a:cubicBezTo>
                  <a:pt x="115082" y="70694"/>
                  <a:pt x="114524" y="74935"/>
                  <a:pt x="113407" y="79028"/>
                </a:cubicBezTo>
                <a:lnTo>
                  <a:pt x="128699" y="90748"/>
                </a:lnTo>
                <a:cubicBezTo>
                  <a:pt x="126541" y="96329"/>
                  <a:pt x="123676" y="101576"/>
                  <a:pt x="120105" y="106487"/>
                </a:cubicBezTo>
                <a:lnTo>
                  <a:pt x="102022" y="99343"/>
                </a:lnTo>
                <a:cubicBezTo>
                  <a:pt x="98673" y="102915"/>
                  <a:pt x="94841" y="105966"/>
                  <a:pt x="90525" y="108496"/>
                </a:cubicBezTo>
                <a:lnTo>
                  <a:pt x="93092" y="127695"/>
                </a:lnTo>
                <a:cubicBezTo>
                  <a:pt x="87362" y="130002"/>
                  <a:pt x="81633" y="131602"/>
                  <a:pt x="75903" y="132495"/>
                </a:cubicBezTo>
                <a:lnTo>
                  <a:pt x="67978" y="114970"/>
                </a:lnTo>
                <a:lnTo>
                  <a:pt x="66303" y="114970"/>
                </a:lnTo>
                <a:cubicBezTo>
                  <a:pt x="61987" y="114970"/>
                  <a:pt x="57746" y="114412"/>
                  <a:pt x="53578" y="113296"/>
                </a:cubicBezTo>
                <a:lnTo>
                  <a:pt x="41858" y="128700"/>
                </a:lnTo>
                <a:cubicBezTo>
                  <a:pt x="36500" y="126616"/>
                  <a:pt x="31254" y="123714"/>
                  <a:pt x="26120" y="119993"/>
                </a:cubicBezTo>
                <a:lnTo>
                  <a:pt x="33152" y="101910"/>
                </a:lnTo>
                <a:cubicBezTo>
                  <a:pt x="29803" y="98934"/>
                  <a:pt x="26752" y="95139"/>
                  <a:pt x="23999" y="90525"/>
                </a:cubicBezTo>
                <a:lnTo>
                  <a:pt x="4800" y="92981"/>
                </a:lnTo>
                <a:cubicBezTo>
                  <a:pt x="2419" y="86953"/>
                  <a:pt x="819" y="81261"/>
                  <a:pt x="0" y="75903"/>
                </a:cubicBezTo>
                <a:lnTo>
                  <a:pt x="17636" y="68089"/>
                </a:lnTo>
                <a:lnTo>
                  <a:pt x="17636" y="66303"/>
                </a:lnTo>
                <a:cubicBezTo>
                  <a:pt x="17636" y="61615"/>
                  <a:pt x="18157" y="57336"/>
                  <a:pt x="19199" y="53467"/>
                </a:cubicBezTo>
                <a:lnTo>
                  <a:pt x="3907" y="41747"/>
                </a:lnTo>
                <a:cubicBezTo>
                  <a:pt x="5991" y="36389"/>
                  <a:pt x="8893" y="31143"/>
                  <a:pt x="12613" y="26008"/>
                </a:cubicBezTo>
                <a:lnTo>
                  <a:pt x="30696" y="33152"/>
                </a:lnTo>
                <a:cubicBezTo>
                  <a:pt x="33673" y="29803"/>
                  <a:pt x="37468" y="26752"/>
                  <a:pt x="42081" y="23999"/>
                </a:cubicBezTo>
                <a:lnTo>
                  <a:pt x="39626" y="4800"/>
                </a:lnTo>
                <a:cubicBezTo>
                  <a:pt x="45653" y="2419"/>
                  <a:pt x="51346" y="819"/>
                  <a:pt x="56704"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id-ID" dirty="0"/>
          </a:p>
        </p:txBody>
      </p:sp>
      <p:sp>
        <p:nvSpPr>
          <p:cNvPr id="11" name="TextBox 10"/>
          <p:cNvSpPr txBox="1">
            <a:spLocks noChangeAspect="1"/>
          </p:cNvSpPr>
          <p:nvPr/>
        </p:nvSpPr>
        <p:spPr>
          <a:xfrm>
            <a:off x="932574" y="3549171"/>
            <a:ext cx="312155" cy="468000"/>
          </a:xfrm>
          <a:custGeom>
            <a:avLst/>
            <a:gdLst/>
            <a:ahLst/>
            <a:cxnLst/>
            <a:rect l="l" t="t" r="r" b="b"/>
            <a:pathLst>
              <a:path w="152475" h="228600">
                <a:moveTo>
                  <a:pt x="0" y="104701"/>
                </a:moveTo>
                <a:lnTo>
                  <a:pt x="19199" y="104701"/>
                </a:lnTo>
                <a:lnTo>
                  <a:pt x="19199" y="123674"/>
                </a:lnTo>
                <a:cubicBezTo>
                  <a:pt x="19199" y="139266"/>
                  <a:pt x="24762" y="152578"/>
                  <a:pt x="35887" y="163609"/>
                </a:cubicBezTo>
                <a:cubicBezTo>
                  <a:pt x="47011" y="174641"/>
                  <a:pt x="60462" y="180156"/>
                  <a:pt x="76238" y="180156"/>
                </a:cubicBezTo>
                <a:cubicBezTo>
                  <a:pt x="92013" y="180156"/>
                  <a:pt x="105464" y="174641"/>
                  <a:pt x="116589" y="163609"/>
                </a:cubicBezTo>
                <a:cubicBezTo>
                  <a:pt x="127714" y="152578"/>
                  <a:pt x="133276" y="139266"/>
                  <a:pt x="133276" y="123674"/>
                </a:cubicBezTo>
                <a:lnTo>
                  <a:pt x="133276" y="104701"/>
                </a:lnTo>
                <a:lnTo>
                  <a:pt x="152475" y="104701"/>
                </a:lnTo>
                <a:lnTo>
                  <a:pt x="152475" y="123899"/>
                </a:lnTo>
                <a:cubicBezTo>
                  <a:pt x="152475" y="136624"/>
                  <a:pt x="149549" y="148493"/>
                  <a:pt x="143698" y="159507"/>
                </a:cubicBezTo>
                <a:cubicBezTo>
                  <a:pt x="137846" y="170520"/>
                  <a:pt x="129833" y="179543"/>
                  <a:pt x="119659" y="186575"/>
                </a:cubicBezTo>
                <a:cubicBezTo>
                  <a:pt x="109485" y="193607"/>
                  <a:pt x="98211" y="197867"/>
                  <a:pt x="85837" y="199355"/>
                </a:cubicBezTo>
                <a:lnTo>
                  <a:pt x="85837" y="209848"/>
                </a:lnTo>
                <a:cubicBezTo>
                  <a:pt x="94171" y="210443"/>
                  <a:pt x="101017" y="211578"/>
                  <a:pt x="106375" y="213252"/>
                </a:cubicBezTo>
                <a:cubicBezTo>
                  <a:pt x="111733" y="214926"/>
                  <a:pt x="114412" y="216843"/>
                  <a:pt x="114412" y="219001"/>
                </a:cubicBezTo>
                <a:lnTo>
                  <a:pt x="114412" y="228600"/>
                </a:lnTo>
                <a:lnTo>
                  <a:pt x="38063" y="228600"/>
                </a:lnTo>
                <a:lnTo>
                  <a:pt x="38063" y="219001"/>
                </a:lnTo>
                <a:cubicBezTo>
                  <a:pt x="38063" y="216843"/>
                  <a:pt x="40742" y="214926"/>
                  <a:pt x="46100" y="213252"/>
                </a:cubicBezTo>
                <a:cubicBezTo>
                  <a:pt x="51458" y="211578"/>
                  <a:pt x="58304" y="210443"/>
                  <a:pt x="66638" y="209848"/>
                </a:cubicBezTo>
                <a:lnTo>
                  <a:pt x="66638" y="199355"/>
                </a:lnTo>
                <a:cubicBezTo>
                  <a:pt x="54265" y="197867"/>
                  <a:pt x="42991" y="193607"/>
                  <a:pt x="32816" y="186575"/>
                </a:cubicBezTo>
                <a:cubicBezTo>
                  <a:pt x="22642" y="179543"/>
                  <a:pt x="14629" y="170520"/>
                  <a:pt x="8777" y="159507"/>
                </a:cubicBezTo>
                <a:cubicBezTo>
                  <a:pt x="2926" y="148493"/>
                  <a:pt x="0" y="136624"/>
                  <a:pt x="0" y="123899"/>
                </a:cubicBezTo>
                <a:close/>
                <a:moveTo>
                  <a:pt x="76228" y="0"/>
                </a:moveTo>
                <a:cubicBezTo>
                  <a:pt x="86718" y="0"/>
                  <a:pt x="95704" y="3739"/>
                  <a:pt x="103187" y="11218"/>
                </a:cubicBezTo>
                <a:cubicBezTo>
                  <a:pt x="110670" y="18697"/>
                  <a:pt x="114412" y="27682"/>
                  <a:pt x="114412" y="38174"/>
                </a:cubicBezTo>
                <a:lnTo>
                  <a:pt x="114412" y="123899"/>
                </a:lnTo>
                <a:cubicBezTo>
                  <a:pt x="114412" y="134392"/>
                  <a:pt x="110670" y="143340"/>
                  <a:pt x="103187" y="150744"/>
                </a:cubicBezTo>
                <a:cubicBezTo>
                  <a:pt x="95704" y="158148"/>
                  <a:pt x="86718" y="161851"/>
                  <a:pt x="76228" y="161851"/>
                </a:cubicBezTo>
                <a:cubicBezTo>
                  <a:pt x="65739" y="161851"/>
                  <a:pt x="56755" y="158148"/>
                  <a:pt x="49279" y="150744"/>
                </a:cubicBezTo>
                <a:cubicBezTo>
                  <a:pt x="41802" y="143340"/>
                  <a:pt x="38063" y="134392"/>
                  <a:pt x="38063" y="123899"/>
                </a:cubicBezTo>
                <a:lnTo>
                  <a:pt x="38063" y="38174"/>
                </a:lnTo>
                <a:cubicBezTo>
                  <a:pt x="38063" y="27682"/>
                  <a:pt x="41802" y="18697"/>
                  <a:pt x="49279" y="11218"/>
                </a:cubicBezTo>
                <a:cubicBezTo>
                  <a:pt x="56755" y="3739"/>
                  <a:pt x="65739" y="0"/>
                  <a:pt x="76228"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id-ID" dirty="0"/>
          </a:p>
        </p:txBody>
      </p:sp>
      <p:sp>
        <p:nvSpPr>
          <p:cNvPr id="12" name="TextBox 11"/>
          <p:cNvSpPr txBox="1">
            <a:spLocks noChangeAspect="1"/>
          </p:cNvSpPr>
          <p:nvPr/>
        </p:nvSpPr>
        <p:spPr>
          <a:xfrm>
            <a:off x="828754" y="4981860"/>
            <a:ext cx="519793" cy="468000"/>
          </a:xfrm>
          <a:custGeom>
            <a:avLst/>
            <a:gdLst/>
            <a:ahLst/>
            <a:cxnLst/>
            <a:rect l="l" t="t" r="r" b="b"/>
            <a:pathLst>
              <a:path w="190425" h="171450">
                <a:moveTo>
                  <a:pt x="3237" y="76126"/>
                </a:moveTo>
                <a:lnTo>
                  <a:pt x="28575" y="76126"/>
                </a:lnTo>
                <a:lnTo>
                  <a:pt x="28575" y="109501"/>
                </a:lnTo>
                <a:cubicBezTo>
                  <a:pt x="28575" y="113966"/>
                  <a:pt x="29802" y="117463"/>
                  <a:pt x="32256" y="119993"/>
                </a:cubicBezTo>
                <a:cubicBezTo>
                  <a:pt x="34636" y="122523"/>
                  <a:pt x="37798" y="123751"/>
                  <a:pt x="41741" y="123677"/>
                </a:cubicBezTo>
                <a:cubicBezTo>
                  <a:pt x="41889" y="123677"/>
                  <a:pt x="42001" y="123677"/>
                  <a:pt x="42076" y="123677"/>
                </a:cubicBezTo>
                <a:cubicBezTo>
                  <a:pt x="48475" y="123677"/>
                  <a:pt x="68345" y="123602"/>
                  <a:pt x="101686" y="123453"/>
                </a:cubicBezTo>
                <a:lnTo>
                  <a:pt x="101686" y="149015"/>
                </a:lnTo>
                <a:cubicBezTo>
                  <a:pt x="101686" y="149908"/>
                  <a:pt x="101389" y="150670"/>
                  <a:pt x="100793" y="151303"/>
                </a:cubicBezTo>
                <a:cubicBezTo>
                  <a:pt x="100198" y="151935"/>
                  <a:pt x="99454" y="152252"/>
                  <a:pt x="98561" y="152252"/>
                </a:cubicBezTo>
                <a:lnTo>
                  <a:pt x="38174" y="152252"/>
                </a:lnTo>
                <a:lnTo>
                  <a:pt x="19198" y="171450"/>
                </a:lnTo>
                <a:lnTo>
                  <a:pt x="19198" y="152252"/>
                </a:lnTo>
                <a:lnTo>
                  <a:pt x="3237" y="152252"/>
                </a:lnTo>
                <a:cubicBezTo>
                  <a:pt x="2418" y="152252"/>
                  <a:pt x="1674" y="151935"/>
                  <a:pt x="1004" y="151303"/>
                </a:cubicBezTo>
                <a:cubicBezTo>
                  <a:pt x="334" y="150670"/>
                  <a:pt x="0" y="149908"/>
                  <a:pt x="0" y="149015"/>
                </a:cubicBezTo>
                <a:lnTo>
                  <a:pt x="0" y="79363"/>
                </a:lnTo>
                <a:cubicBezTo>
                  <a:pt x="0" y="78470"/>
                  <a:pt x="334" y="77707"/>
                  <a:pt x="1004" y="77075"/>
                </a:cubicBezTo>
                <a:cubicBezTo>
                  <a:pt x="1674" y="76442"/>
                  <a:pt x="2418" y="76126"/>
                  <a:pt x="3237" y="76126"/>
                </a:cubicBezTo>
                <a:close/>
                <a:moveTo>
                  <a:pt x="42967" y="0"/>
                </a:moveTo>
                <a:lnTo>
                  <a:pt x="185632" y="0"/>
                </a:lnTo>
                <a:cubicBezTo>
                  <a:pt x="186970" y="0"/>
                  <a:pt x="188103" y="465"/>
                  <a:pt x="189032" y="1396"/>
                </a:cubicBezTo>
                <a:cubicBezTo>
                  <a:pt x="189961" y="2326"/>
                  <a:pt x="190425" y="3461"/>
                  <a:pt x="190425" y="4800"/>
                </a:cubicBezTo>
                <a:lnTo>
                  <a:pt x="190425" y="109501"/>
                </a:lnTo>
                <a:cubicBezTo>
                  <a:pt x="190425" y="110766"/>
                  <a:pt x="189942" y="111882"/>
                  <a:pt x="188976" y="112849"/>
                </a:cubicBezTo>
                <a:cubicBezTo>
                  <a:pt x="188010" y="113817"/>
                  <a:pt x="186895" y="114300"/>
                  <a:pt x="185632" y="114300"/>
                </a:cubicBezTo>
                <a:lnTo>
                  <a:pt x="161892" y="114300"/>
                </a:lnTo>
                <a:lnTo>
                  <a:pt x="161892" y="142875"/>
                </a:lnTo>
                <a:lnTo>
                  <a:pt x="133359" y="114300"/>
                </a:lnTo>
                <a:lnTo>
                  <a:pt x="42967" y="114300"/>
                </a:lnTo>
                <a:cubicBezTo>
                  <a:pt x="41630" y="114300"/>
                  <a:pt x="40497" y="113835"/>
                  <a:pt x="39568" y="112905"/>
                </a:cubicBezTo>
                <a:cubicBezTo>
                  <a:pt x="38639" y="111975"/>
                  <a:pt x="38174" y="110840"/>
                  <a:pt x="38174" y="109501"/>
                </a:cubicBezTo>
                <a:lnTo>
                  <a:pt x="38174" y="4800"/>
                </a:lnTo>
                <a:cubicBezTo>
                  <a:pt x="38174" y="3386"/>
                  <a:pt x="38620" y="2233"/>
                  <a:pt x="39512" y="1340"/>
                </a:cubicBezTo>
                <a:cubicBezTo>
                  <a:pt x="40404" y="447"/>
                  <a:pt x="41555" y="0"/>
                  <a:pt x="42967"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id-ID" dirty="0"/>
          </a:p>
        </p:txBody>
      </p:sp>
      <p:sp>
        <p:nvSpPr>
          <p:cNvPr id="3" name="Title 2"/>
          <p:cNvSpPr>
            <a:spLocks noGrp="1"/>
          </p:cNvSpPr>
          <p:nvPr>
            <p:ph type="title"/>
          </p:nvPr>
        </p:nvSpPr>
        <p:spPr>
          <a:xfrm>
            <a:off x="676354" y="235479"/>
            <a:ext cx="10677446" cy="621571"/>
          </a:xfrm>
        </p:spPr>
        <p:txBody>
          <a:bodyPr>
            <a:noAutofit/>
          </a:bodyPr>
          <a:lstStyle/>
          <a:p>
            <a:r>
              <a:rPr lang="id-ID" sz="3200" dirty="0"/>
              <a:t>SASARAN DAN INDIKATOR KINERJA BPBD</a:t>
            </a:r>
          </a:p>
        </p:txBody>
      </p:sp>
      <p:sp>
        <p:nvSpPr>
          <p:cNvPr id="2" name="Title 2">
            <a:extLst>
              <a:ext uri="{FF2B5EF4-FFF2-40B4-BE49-F238E27FC236}">
                <a16:creationId xmlns:a16="http://schemas.microsoft.com/office/drawing/2014/main" id="{8D299EDF-02CC-6489-8366-6AFB9330AB42}"/>
              </a:ext>
            </a:extLst>
          </p:cNvPr>
          <p:cNvSpPr txBox="1">
            <a:spLocks/>
          </p:cNvSpPr>
          <p:nvPr/>
        </p:nvSpPr>
        <p:spPr>
          <a:xfrm>
            <a:off x="828754" y="998802"/>
            <a:ext cx="10677446" cy="616555"/>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d-ID" dirty="0"/>
              <a:t>Sasaran : meningkatkan kualitas pelayanan Kebencanaan</a:t>
            </a:r>
          </a:p>
        </p:txBody>
      </p:sp>
    </p:spTree>
    <p:extLst>
      <p:ext uri="{BB962C8B-B14F-4D97-AF65-F5344CB8AC3E}">
        <p14:creationId xmlns:p14="http://schemas.microsoft.com/office/powerpoint/2010/main" val="4699218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380345" y="2553153"/>
            <a:ext cx="2946399" cy="871223"/>
          </a:xfrm>
        </p:spPr>
        <p:txBody>
          <a:bodyPr>
            <a:noAutofit/>
          </a:bodyPr>
          <a:lstStyle/>
          <a:p>
            <a:r>
              <a:rPr lang="id-ID" sz="1800" b="1" dirty="0"/>
              <a:t>Pelayanan Informasi Rawan Bencana Kabupaten/Kota</a:t>
            </a:r>
          </a:p>
        </p:txBody>
      </p:sp>
      <p:sp>
        <p:nvSpPr>
          <p:cNvPr id="5" name="Text Placeholder 4"/>
          <p:cNvSpPr>
            <a:spLocks noGrp="1"/>
          </p:cNvSpPr>
          <p:nvPr>
            <p:ph type="body" sz="quarter" idx="15"/>
          </p:nvPr>
        </p:nvSpPr>
        <p:spPr>
          <a:xfrm>
            <a:off x="7881259" y="2553153"/>
            <a:ext cx="2946399" cy="871223"/>
          </a:xfrm>
        </p:spPr>
        <p:txBody>
          <a:bodyPr>
            <a:noAutofit/>
          </a:bodyPr>
          <a:lstStyle/>
          <a:p>
            <a:r>
              <a:rPr lang="id-ID" sz="1800" b="1" dirty="0"/>
              <a:t>Pelayanan Penyelamatan dan Evakuasi Korban Bencana</a:t>
            </a:r>
          </a:p>
        </p:txBody>
      </p:sp>
      <p:sp>
        <p:nvSpPr>
          <p:cNvPr id="6" name="Text Placeholder 5"/>
          <p:cNvSpPr>
            <a:spLocks noGrp="1"/>
          </p:cNvSpPr>
          <p:nvPr>
            <p:ph type="body" sz="quarter" idx="16"/>
          </p:nvPr>
        </p:nvSpPr>
        <p:spPr/>
        <p:txBody>
          <a:bodyPr/>
          <a:lstStyle/>
          <a:p>
            <a:r>
              <a:rPr lang="id-ID" dirty="0"/>
              <a:t>Kegiatan : 3</a:t>
            </a:r>
          </a:p>
        </p:txBody>
      </p:sp>
      <p:sp>
        <p:nvSpPr>
          <p:cNvPr id="7" name="Text Placeholder 6"/>
          <p:cNvSpPr>
            <a:spLocks noGrp="1"/>
          </p:cNvSpPr>
          <p:nvPr>
            <p:ph type="body" sz="quarter" idx="17"/>
          </p:nvPr>
        </p:nvSpPr>
        <p:spPr/>
        <p:txBody>
          <a:bodyPr>
            <a:normAutofit lnSpcReduction="10000"/>
          </a:bodyPr>
          <a:lstStyle/>
          <a:p>
            <a:r>
              <a:rPr lang="id-ID" sz="1800" b="1" dirty="0"/>
              <a:t>Penataan Sistem Dasar Penanggulangan Bencana</a:t>
            </a:r>
          </a:p>
        </p:txBody>
      </p:sp>
      <p:sp>
        <p:nvSpPr>
          <p:cNvPr id="8" name="Text Placeholder 7"/>
          <p:cNvSpPr>
            <a:spLocks noGrp="1"/>
          </p:cNvSpPr>
          <p:nvPr>
            <p:ph type="body" sz="quarter" idx="18"/>
          </p:nvPr>
        </p:nvSpPr>
        <p:spPr/>
        <p:txBody>
          <a:bodyPr/>
          <a:lstStyle/>
          <a:p>
            <a:r>
              <a:rPr lang="id-ID" dirty="0"/>
              <a:t>Kegiatan : 4</a:t>
            </a:r>
          </a:p>
        </p:txBody>
      </p:sp>
      <p:sp>
        <p:nvSpPr>
          <p:cNvPr id="9" name="Text Placeholder 8"/>
          <p:cNvSpPr>
            <a:spLocks noGrp="1"/>
          </p:cNvSpPr>
          <p:nvPr>
            <p:ph type="body" sz="quarter" idx="19"/>
          </p:nvPr>
        </p:nvSpPr>
        <p:spPr/>
        <p:txBody>
          <a:bodyPr>
            <a:noAutofit/>
          </a:bodyPr>
          <a:lstStyle/>
          <a:p>
            <a:r>
              <a:rPr lang="id-ID" sz="1800" b="1" dirty="0"/>
              <a:t>Pelayanan Pencegahan dan Kesiapsiagaan Terhadap Bencana</a:t>
            </a:r>
          </a:p>
        </p:txBody>
      </p:sp>
      <p:grpSp>
        <p:nvGrpSpPr>
          <p:cNvPr id="16" name="Group 15"/>
          <p:cNvGrpSpPr/>
          <p:nvPr/>
        </p:nvGrpSpPr>
        <p:grpSpPr>
          <a:xfrm>
            <a:off x="6468544" y="2255267"/>
            <a:ext cx="900000" cy="900000"/>
            <a:chOff x="2467454" y="153405"/>
            <a:chExt cx="900000" cy="900000"/>
          </a:xfrm>
        </p:grpSpPr>
        <p:sp>
          <p:nvSpPr>
            <p:cNvPr id="14" name="Oval 13"/>
            <p:cNvSpPr>
              <a:spLocks noChangeAspect="1"/>
            </p:cNvSpPr>
            <p:nvPr/>
          </p:nvSpPr>
          <p:spPr>
            <a:xfrm>
              <a:off x="2467454" y="153405"/>
              <a:ext cx="900000" cy="900000"/>
            </a:xfrm>
            <a:prstGeom prst="ellipse">
              <a:avLst/>
            </a:prstGeom>
            <a:solidFill>
              <a:schemeClr val="accent2"/>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id-ID" sz="2400"/>
            </a:p>
          </p:txBody>
        </p:sp>
        <p:sp>
          <p:nvSpPr>
            <p:cNvPr id="15" name="TextBox 14"/>
            <p:cNvSpPr txBox="1">
              <a:spLocks noChangeAspect="1"/>
            </p:cNvSpPr>
            <p:nvPr/>
          </p:nvSpPr>
          <p:spPr>
            <a:xfrm>
              <a:off x="2643550" y="348326"/>
              <a:ext cx="504539" cy="540000"/>
            </a:xfrm>
            <a:custGeom>
              <a:avLst/>
              <a:gdLst/>
              <a:ahLst/>
              <a:cxnLst/>
              <a:rect l="l" t="t" r="r" b="b"/>
              <a:pathLst>
                <a:path w="195651" h="209402">
                  <a:moveTo>
                    <a:pt x="97713" y="66527"/>
                  </a:moveTo>
                  <a:cubicBezTo>
                    <a:pt x="87528" y="66527"/>
                    <a:pt x="78722" y="70266"/>
                    <a:pt x="71294" y="77744"/>
                  </a:cubicBezTo>
                  <a:cubicBezTo>
                    <a:pt x="63867" y="85223"/>
                    <a:pt x="60153" y="94209"/>
                    <a:pt x="60153" y="104701"/>
                  </a:cubicBezTo>
                  <a:cubicBezTo>
                    <a:pt x="60153" y="115193"/>
                    <a:pt x="63867" y="124179"/>
                    <a:pt x="71294" y="131657"/>
                  </a:cubicBezTo>
                  <a:cubicBezTo>
                    <a:pt x="78722" y="139136"/>
                    <a:pt x="87528" y="142875"/>
                    <a:pt x="97713" y="142875"/>
                  </a:cubicBezTo>
                  <a:cubicBezTo>
                    <a:pt x="107899" y="142875"/>
                    <a:pt x="116743" y="139136"/>
                    <a:pt x="124244" y="131657"/>
                  </a:cubicBezTo>
                  <a:cubicBezTo>
                    <a:pt x="131746" y="124179"/>
                    <a:pt x="135497" y="115193"/>
                    <a:pt x="135497" y="104701"/>
                  </a:cubicBezTo>
                  <a:cubicBezTo>
                    <a:pt x="135497" y="94209"/>
                    <a:pt x="131746" y="85223"/>
                    <a:pt x="124244" y="77744"/>
                  </a:cubicBezTo>
                  <a:cubicBezTo>
                    <a:pt x="116743" y="70266"/>
                    <a:pt x="107899" y="66527"/>
                    <a:pt x="97713" y="66527"/>
                  </a:cubicBezTo>
                  <a:close/>
                  <a:moveTo>
                    <a:pt x="97713" y="0"/>
                  </a:moveTo>
                  <a:cubicBezTo>
                    <a:pt x="103348" y="0"/>
                    <a:pt x="108910" y="447"/>
                    <a:pt x="114401" y="1340"/>
                  </a:cubicBezTo>
                  <a:lnTo>
                    <a:pt x="119450" y="31812"/>
                  </a:lnTo>
                  <a:cubicBezTo>
                    <a:pt x="131049" y="35384"/>
                    <a:pt x="141077" y="41151"/>
                    <a:pt x="149532" y="49114"/>
                  </a:cubicBezTo>
                  <a:lnTo>
                    <a:pt x="178461" y="38175"/>
                  </a:lnTo>
                  <a:cubicBezTo>
                    <a:pt x="185828" y="47105"/>
                    <a:pt x="191558" y="57002"/>
                    <a:pt x="195651" y="67866"/>
                  </a:cubicBezTo>
                  <a:lnTo>
                    <a:pt x="171875" y="87511"/>
                  </a:lnTo>
                  <a:cubicBezTo>
                    <a:pt x="173073" y="93316"/>
                    <a:pt x="173672" y="99046"/>
                    <a:pt x="173672" y="104701"/>
                  </a:cubicBezTo>
                  <a:cubicBezTo>
                    <a:pt x="173672" y="110356"/>
                    <a:pt x="173073" y="116086"/>
                    <a:pt x="171875" y="121891"/>
                  </a:cubicBezTo>
                  <a:lnTo>
                    <a:pt x="195651" y="141536"/>
                  </a:lnTo>
                  <a:cubicBezTo>
                    <a:pt x="191558" y="152400"/>
                    <a:pt x="185828" y="162297"/>
                    <a:pt x="178461" y="171227"/>
                  </a:cubicBezTo>
                  <a:lnTo>
                    <a:pt x="149532" y="160288"/>
                  </a:lnTo>
                  <a:cubicBezTo>
                    <a:pt x="141077" y="168251"/>
                    <a:pt x="131049" y="174018"/>
                    <a:pt x="119450" y="177590"/>
                  </a:cubicBezTo>
                  <a:lnTo>
                    <a:pt x="114401" y="208062"/>
                  </a:lnTo>
                  <a:cubicBezTo>
                    <a:pt x="108838" y="208955"/>
                    <a:pt x="103276" y="209402"/>
                    <a:pt x="97713" y="209402"/>
                  </a:cubicBezTo>
                  <a:cubicBezTo>
                    <a:pt x="92079" y="209402"/>
                    <a:pt x="86516" y="208955"/>
                    <a:pt x="81026" y="208062"/>
                  </a:cubicBezTo>
                  <a:lnTo>
                    <a:pt x="76029" y="177590"/>
                  </a:lnTo>
                  <a:cubicBezTo>
                    <a:pt x="64496" y="174018"/>
                    <a:pt x="54526" y="168251"/>
                    <a:pt x="46118" y="160288"/>
                  </a:cubicBezTo>
                  <a:lnTo>
                    <a:pt x="17189" y="171227"/>
                  </a:lnTo>
                  <a:cubicBezTo>
                    <a:pt x="9822" y="162297"/>
                    <a:pt x="4092" y="152400"/>
                    <a:pt x="0" y="141536"/>
                  </a:cubicBezTo>
                  <a:lnTo>
                    <a:pt x="23775" y="121891"/>
                  </a:lnTo>
                  <a:cubicBezTo>
                    <a:pt x="22577" y="116086"/>
                    <a:pt x="21979" y="110356"/>
                    <a:pt x="21979" y="104701"/>
                  </a:cubicBezTo>
                  <a:cubicBezTo>
                    <a:pt x="21979" y="99046"/>
                    <a:pt x="22577" y="93316"/>
                    <a:pt x="23775" y="87511"/>
                  </a:cubicBezTo>
                  <a:lnTo>
                    <a:pt x="0" y="67866"/>
                  </a:lnTo>
                  <a:cubicBezTo>
                    <a:pt x="4092" y="57002"/>
                    <a:pt x="9822" y="47105"/>
                    <a:pt x="17189" y="38175"/>
                  </a:cubicBezTo>
                  <a:lnTo>
                    <a:pt x="46118" y="49114"/>
                  </a:lnTo>
                  <a:cubicBezTo>
                    <a:pt x="54526" y="41151"/>
                    <a:pt x="64496" y="35384"/>
                    <a:pt x="76029" y="31812"/>
                  </a:cubicBezTo>
                  <a:lnTo>
                    <a:pt x="81026" y="1340"/>
                  </a:lnTo>
                  <a:cubicBezTo>
                    <a:pt x="86589" y="447"/>
                    <a:pt x="92151" y="0"/>
                    <a:pt x="97713" y="0"/>
                  </a:cubicBezTo>
                  <a:close/>
                </a:path>
              </a:pathLst>
            </a:custGeom>
            <a:solidFill>
              <a:schemeClr val="bg1"/>
            </a:solidFill>
            <a:ln>
              <a:noFill/>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endParaRPr lang="id-ID" sz="2400" dirty="0"/>
            </a:p>
          </p:txBody>
        </p:sp>
      </p:grpSp>
      <p:grpSp>
        <p:nvGrpSpPr>
          <p:cNvPr id="19" name="Group 18"/>
          <p:cNvGrpSpPr/>
          <p:nvPr/>
        </p:nvGrpSpPr>
        <p:grpSpPr>
          <a:xfrm>
            <a:off x="931480" y="2255267"/>
            <a:ext cx="900000" cy="900000"/>
            <a:chOff x="6880260" y="2430347"/>
            <a:chExt cx="900000" cy="900000"/>
          </a:xfrm>
        </p:grpSpPr>
        <p:sp>
          <p:nvSpPr>
            <p:cNvPr id="17" name="Oval 16"/>
            <p:cNvSpPr>
              <a:spLocks noChangeAspect="1"/>
            </p:cNvSpPr>
            <p:nvPr/>
          </p:nvSpPr>
          <p:spPr>
            <a:xfrm>
              <a:off x="6880260" y="2430347"/>
              <a:ext cx="900000" cy="900000"/>
            </a:xfrm>
            <a:prstGeom prst="ellipse">
              <a:avLst/>
            </a:prstGeom>
            <a:solidFill>
              <a:schemeClr val="accent3"/>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id-ID" sz="2400"/>
            </a:p>
          </p:txBody>
        </p:sp>
        <p:sp>
          <p:nvSpPr>
            <p:cNvPr id="18" name="TextBox 17"/>
            <p:cNvSpPr txBox="1">
              <a:spLocks noChangeAspect="1"/>
            </p:cNvSpPr>
            <p:nvPr/>
          </p:nvSpPr>
          <p:spPr>
            <a:xfrm>
              <a:off x="7074563" y="2604303"/>
              <a:ext cx="540001" cy="540000"/>
            </a:xfrm>
            <a:custGeom>
              <a:avLst/>
              <a:gdLst/>
              <a:ahLst/>
              <a:cxnLst/>
              <a:rect l="l" t="t" r="r" b="b"/>
              <a:pathLst>
                <a:path w="190649" h="190648">
                  <a:moveTo>
                    <a:pt x="93092" y="142875"/>
                  </a:moveTo>
                  <a:lnTo>
                    <a:pt x="97557" y="142875"/>
                  </a:lnTo>
                  <a:lnTo>
                    <a:pt x="97557" y="162073"/>
                  </a:lnTo>
                  <a:lnTo>
                    <a:pt x="93092" y="162073"/>
                  </a:lnTo>
                  <a:close/>
                  <a:moveTo>
                    <a:pt x="147675" y="93092"/>
                  </a:moveTo>
                  <a:lnTo>
                    <a:pt x="166650" y="93092"/>
                  </a:lnTo>
                  <a:lnTo>
                    <a:pt x="166650" y="97668"/>
                  </a:lnTo>
                  <a:lnTo>
                    <a:pt x="147675" y="97668"/>
                  </a:lnTo>
                  <a:close/>
                  <a:moveTo>
                    <a:pt x="28575" y="93092"/>
                  </a:moveTo>
                  <a:lnTo>
                    <a:pt x="47774" y="93092"/>
                  </a:lnTo>
                  <a:lnTo>
                    <a:pt x="47774" y="97668"/>
                  </a:lnTo>
                  <a:lnTo>
                    <a:pt x="28575" y="97668"/>
                  </a:lnTo>
                  <a:close/>
                  <a:moveTo>
                    <a:pt x="115639" y="41188"/>
                  </a:moveTo>
                  <a:lnTo>
                    <a:pt x="132159" y="50564"/>
                  </a:lnTo>
                  <a:lnTo>
                    <a:pt x="108384" y="91864"/>
                  </a:lnTo>
                  <a:lnTo>
                    <a:pt x="133052" y="106040"/>
                  </a:lnTo>
                  <a:lnTo>
                    <a:pt x="123453" y="122783"/>
                  </a:lnTo>
                  <a:cubicBezTo>
                    <a:pt x="104254" y="111621"/>
                    <a:pt x="90525" y="103621"/>
                    <a:pt x="82265" y="98784"/>
                  </a:cubicBezTo>
                  <a:cubicBezTo>
                    <a:pt x="84423" y="95064"/>
                    <a:pt x="95547" y="75865"/>
                    <a:pt x="115639" y="41188"/>
                  </a:cubicBezTo>
                  <a:close/>
                  <a:moveTo>
                    <a:pt x="93092" y="28575"/>
                  </a:moveTo>
                  <a:lnTo>
                    <a:pt x="97557" y="28575"/>
                  </a:lnTo>
                  <a:lnTo>
                    <a:pt x="97557" y="47773"/>
                  </a:lnTo>
                  <a:lnTo>
                    <a:pt x="93092" y="47773"/>
                  </a:lnTo>
                  <a:close/>
                  <a:moveTo>
                    <a:pt x="95324" y="19198"/>
                  </a:moveTo>
                  <a:cubicBezTo>
                    <a:pt x="84981" y="19198"/>
                    <a:pt x="75102" y="21208"/>
                    <a:pt x="65689" y="25226"/>
                  </a:cubicBezTo>
                  <a:cubicBezTo>
                    <a:pt x="56275" y="29244"/>
                    <a:pt x="48183" y="34639"/>
                    <a:pt x="41411" y="41411"/>
                  </a:cubicBezTo>
                  <a:cubicBezTo>
                    <a:pt x="34640" y="48183"/>
                    <a:pt x="29245" y="56275"/>
                    <a:pt x="25226" y="65689"/>
                  </a:cubicBezTo>
                  <a:cubicBezTo>
                    <a:pt x="21208" y="75102"/>
                    <a:pt x="19199" y="84981"/>
                    <a:pt x="19199" y="95324"/>
                  </a:cubicBezTo>
                  <a:cubicBezTo>
                    <a:pt x="19199" y="105668"/>
                    <a:pt x="21208" y="115546"/>
                    <a:pt x="25226" y="124959"/>
                  </a:cubicBezTo>
                  <a:cubicBezTo>
                    <a:pt x="29245" y="134373"/>
                    <a:pt x="34640" y="142465"/>
                    <a:pt x="41411" y="149237"/>
                  </a:cubicBezTo>
                  <a:cubicBezTo>
                    <a:pt x="48183" y="156009"/>
                    <a:pt x="56275" y="161404"/>
                    <a:pt x="65689" y="165422"/>
                  </a:cubicBezTo>
                  <a:cubicBezTo>
                    <a:pt x="75102" y="169440"/>
                    <a:pt x="84981" y="171450"/>
                    <a:pt x="95324" y="171450"/>
                  </a:cubicBezTo>
                  <a:cubicBezTo>
                    <a:pt x="105668" y="171450"/>
                    <a:pt x="115546" y="169440"/>
                    <a:pt x="124960" y="165422"/>
                  </a:cubicBezTo>
                  <a:cubicBezTo>
                    <a:pt x="134373" y="161404"/>
                    <a:pt x="142466" y="156009"/>
                    <a:pt x="149237" y="149237"/>
                  </a:cubicBezTo>
                  <a:cubicBezTo>
                    <a:pt x="156009" y="142465"/>
                    <a:pt x="161404" y="134373"/>
                    <a:pt x="165422" y="124959"/>
                  </a:cubicBezTo>
                  <a:cubicBezTo>
                    <a:pt x="169441" y="115546"/>
                    <a:pt x="171450" y="105668"/>
                    <a:pt x="171450" y="95324"/>
                  </a:cubicBezTo>
                  <a:cubicBezTo>
                    <a:pt x="171450" y="84981"/>
                    <a:pt x="169441" y="75102"/>
                    <a:pt x="165422" y="65689"/>
                  </a:cubicBezTo>
                  <a:cubicBezTo>
                    <a:pt x="161404" y="56275"/>
                    <a:pt x="156009" y="48183"/>
                    <a:pt x="149237" y="41411"/>
                  </a:cubicBezTo>
                  <a:cubicBezTo>
                    <a:pt x="142466" y="34639"/>
                    <a:pt x="134373" y="29244"/>
                    <a:pt x="124960" y="25226"/>
                  </a:cubicBezTo>
                  <a:cubicBezTo>
                    <a:pt x="115546" y="21208"/>
                    <a:pt x="105668" y="19198"/>
                    <a:pt x="95324" y="19198"/>
                  </a:cubicBezTo>
                  <a:close/>
                  <a:moveTo>
                    <a:pt x="95324" y="0"/>
                  </a:moveTo>
                  <a:cubicBezTo>
                    <a:pt x="105668" y="0"/>
                    <a:pt x="115695" y="1600"/>
                    <a:pt x="125406" y="4799"/>
                  </a:cubicBezTo>
                  <a:cubicBezTo>
                    <a:pt x="135117" y="7999"/>
                    <a:pt x="143879" y="12538"/>
                    <a:pt x="151693" y="18417"/>
                  </a:cubicBezTo>
                  <a:cubicBezTo>
                    <a:pt x="159506" y="24296"/>
                    <a:pt x="166352" y="31142"/>
                    <a:pt x="172231" y="38955"/>
                  </a:cubicBezTo>
                  <a:cubicBezTo>
                    <a:pt x="178110" y="46769"/>
                    <a:pt x="182649" y="55531"/>
                    <a:pt x="185849" y="65242"/>
                  </a:cubicBezTo>
                  <a:cubicBezTo>
                    <a:pt x="189049" y="74953"/>
                    <a:pt x="190649" y="84981"/>
                    <a:pt x="190649" y="95324"/>
                  </a:cubicBezTo>
                  <a:cubicBezTo>
                    <a:pt x="190649" y="105668"/>
                    <a:pt x="189049" y="115695"/>
                    <a:pt x="185849" y="125406"/>
                  </a:cubicBezTo>
                  <a:cubicBezTo>
                    <a:pt x="182649" y="135117"/>
                    <a:pt x="178110" y="143879"/>
                    <a:pt x="172231" y="151693"/>
                  </a:cubicBezTo>
                  <a:cubicBezTo>
                    <a:pt x="166352" y="159506"/>
                    <a:pt x="159506" y="166352"/>
                    <a:pt x="151693" y="172231"/>
                  </a:cubicBezTo>
                  <a:cubicBezTo>
                    <a:pt x="143879" y="178110"/>
                    <a:pt x="135117" y="182649"/>
                    <a:pt x="125406" y="185849"/>
                  </a:cubicBezTo>
                  <a:cubicBezTo>
                    <a:pt x="115695" y="189049"/>
                    <a:pt x="105668" y="190648"/>
                    <a:pt x="95324" y="190648"/>
                  </a:cubicBezTo>
                  <a:cubicBezTo>
                    <a:pt x="84981" y="190648"/>
                    <a:pt x="74953" y="189049"/>
                    <a:pt x="65242" y="185849"/>
                  </a:cubicBezTo>
                  <a:cubicBezTo>
                    <a:pt x="55531" y="182649"/>
                    <a:pt x="46769" y="178110"/>
                    <a:pt x="38956" y="172231"/>
                  </a:cubicBezTo>
                  <a:cubicBezTo>
                    <a:pt x="31142" y="166352"/>
                    <a:pt x="24296" y="159506"/>
                    <a:pt x="18417" y="151693"/>
                  </a:cubicBezTo>
                  <a:cubicBezTo>
                    <a:pt x="12539" y="143879"/>
                    <a:pt x="7999" y="135117"/>
                    <a:pt x="4800" y="125406"/>
                  </a:cubicBezTo>
                  <a:cubicBezTo>
                    <a:pt x="1600" y="115695"/>
                    <a:pt x="0" y="105668"/>
                    <a:pt x="0" y="95324"/>
                  </a:cubicBezTo>
                  <a:cubicBezTo>
                    <a:pt x="0" y="84981"/>
                    <a:pt x="1600" y="74953"/>
                    <a:pt x="4800" y="65242"/>
                  </a:cubicBezTo>
                  <a:cubicBezTo>
                    <a:pt x="7999" y="55531"/>
                    <a:pt x="12539" y="46769"/>
                    <a:pt x="18417" y="38955"/>
                  </a:cubicBezTo>
                  <a:cubicBezTo>
                    <a:pt x="24296" y="31142"/>
                    <a:pt x="31142" y="24296"/>
                    <a:pt x="38956" y="18417"/>
                  </a:cubicBezTo>
                  <a:cubicBezTo>
                    <a:pt x="46769" y="12538"/>
                    <a:pt x="55531" y="7999"/>
                    <a:pt x="65242" y="4799"/>
                  </a:cubicBezTo>
                  <a:cubicBezTo>
                    <a:pt x="74953" y="1600"/>
                    <a:pt x="84981" y="0"/>
                    <a:pt x="95324" y="0"/>
                  </a:cubicBezTo>
                  <a:close/>
                </a:path>
              </a:pathLst>
            </a:custGeom>
            <a:solidFill>
              <a:schemeClr val="bg1"/>
            </a:solidFill>
            <a:ln>
              <a:noFill/>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endParaRPr lang="id-ID" sz="2400" dirty="0"/>
            </a:p>
          </p:txBody>
        </p:sp>
      </p:grpSp>
      <p:grpSp>
        <p:nvGrpSpPr>
          <p:cNvPr id="22" name="Group 21"/>
          <p:cNvGrpSpPr/>
          <p:nvPr/>
        </p:nvGrpSpPr>
        <p:grpSpPr>
          <a:xfrm>
            <a:off x="6468544" y="4675758"/>
            <a:ext cx="900000" cy="900000"/>
            <a:chOff x="3554430" y="2430347"/>
            <a:chExt cx="900000" cy="900000"/>
          </a:xfrm>
        </p:grpSpPr>
        <p:sp>
          <p:nvSpPr>
            <p:cNvPr id="20" name="Oval 19"/>
            <p:cNvSpPr>
              <a:spLocks noChangeAspect="1"/>
            </p:cNvSpPr>
            <p:nvPr/>
          </p:nvSpPr>
          <p:spPr>
            <a:xfrm>
              <a:off x="3554430" y="2430347"/>
              <a:ext cx="900000" cy="900000"/>
            </a:xfrm>
            <a:prstGeom prst="ellipse">
              <a:avLst/>
            </a:prstGeom>
            <a:solidFill>
              <a:schemeClr val="accent6"/>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id-ID" sz="2400"/>
            </a:p>
          </p:txBody>
        </p:sp>
        <p:sp>
          <p:nvSpPr>
            <p:cNvPr id="21" name="TextBox 20"/>
            <p:cNvSpPr txBox="1">
              <a:spLocks noChangeAspect="1"/>
            </p:cNvSpPr>
            <p:nvPr/>
          </p:nvSpPr>
          <p:spPr>
            <a:xfrm>
              <a:off x="3768974" y="2629138"/>
              <a:ext cx="470912" cy="540000"/>
            </a:xfrm>
            <a:custGeom>
              <a:avLst/>
              <a:gdLst/>
              <a:ahLst/>
              <a:cxnLst/>
              <a:rect l="l" t="t" r="r" b="b"/>
              <a:pathLst>
                <a:path w="190983" h="219001">
                  <a:moveTo>
                    <a:pt x="95547" y="123899"/>
                  </a:moveTo>
                  <a:cubicBezTo>
                    <a:pt x="102957" y="123899"/>
                    <a:pt x="109982" y="126244"/>
                    <a:pt x="116620" y="130932"/>
                  </a:cubicBezTo>
                  <a:cubicBezTo>
                    <a:pt x="123259" y="135620"/>
                    <a:pt x="126578" y="141201"/>
                    <a:pt x="126578" y="147675"/>
                  </a:cubicBezTo>
                  <a:lnTo>
                    <a:pt x="126578" y="149684"/>
                  </a:lnTo>
                  <a:lnTo>
                    <a:pt x="114635" y="219001"/>
                  </a:lnTo>
                  <a:lnTo>
                    <a:pt x="76460" y="219001"/>
                  </a:lnTo>
                  <a:lnTo>
                    <a:pt x="69428" y="149684"/>
                  </a:lnTo>
                  <a:lnTo>
                    <a:pt x="69428" y="147675"/>
                  </a:lnTo>
                  <a:cubicBezTo>
                    <a:pt x="69428" y="141201"/>
                    <a:pt x="71929" y="135620"/>
                    <a:pt x="76930" y="130932"/>
                  </a:cubicBezTo>
                  <a:cubicBezTo>
                    <a:pt x="81932" y="126244"/>
                    <a:pt x="88137" y="123899"/>
                    <a:pt x="95547" y="123899"/>
                  </a:cubicBezTo>
                  <a:close/>
                  <a:moveTo>
                    <a:pt x="95547" y="76126"/>
                  </a:moveTo>
                  <a:cubicBezTo>
                    <a:pt x="100787" y="76126"/>
                    <a:pt x="105278" y="77994"/>
                    <a:pt x="109020" y="81729"/>
                  </a:cubicBezTo>
                  <a:cubicBezTo>
                    <a:pt x="112763" y="85465"/>
                    <a:pt x="114635" y="89959"/>
                    <a:pt x="114635" y="95212"/>
                  </a:cubicBezTo>
                  <a:cubicBezTo>
                    <a:pt x="114635" y="100465"/>
                    <a:pt x="112763" y="104922"/>
                    <a:pt x="109020" y="108584"/>
                  </a:cubicBezTo>
                  <a:cubicBezTo>
                    <a:pt x="105278" y="112246"/>
                    <a:pt x="100787" y="114077"/>
                    <a:pt x="95547" y="114077"/>
                  </a:cubicBezTo>
                  <a:cubicBezTo>
                    <a:pt x="90308" y="114077"/>
                    <a:pt x="85817" y="112246"/>
                    <a:pt x="82074" y="108585"/>
                  </a:cubicBezTo>
                  <a:cubicBezTo>
                    <a:pt x="78332" y="104922"/>
                    <a:pt x="76460" y="100465"/>
                    <a:pt x="76460" y="95212"/>
                  </a:cubicBezTo>
                  <a:cubicBezTo>
                    <a:pt x="76460" y="89959"/>
                    <a:pt x="78332" y="85465"/>
                    <a:pt x="82074" y="81729"/>
                  </a:cubicBezTo>
                  <a:cubicBezTo>
                    <a:pt x="85817" y="77994"/>
                    <a:pt x="90308" y="76126"/>
                    <a:pt x="95547" y="76126"/>
                  </a:cubicBezTo>
                  <a:close/>
                  <a:moveTo>
                    <a:pt x="98003" y="38174"/>
                  </a:moveTo>
                  <a:cubicBezTo>
                    <a:pt x="115336" y="38174"/>
                    <a:pt x="128822" y="43745"/>
                    <a:pt x="138461" y="54885"/>
                  </a:cubicBezTo>
                  <a:cubicBezTo>
                    <a:pt x="148101" y="66025"/>
                    <a:pt x="152921" y="79467"/>
                    <a:pt x="152921" y="95213"/>
                  </a:cubicBezTo>
                  <a:cubicBezTo>
                    <a:pt x="152921" y="102944"/>
                    <a:pt x="151415" y="110322"/>
                    <a:pt x="148403" y="117347"/>
                  </a:cubicBezTo>
                  <a:cubicBezTo>
                    <a:pt x="145392" y="124372"/>
                    <a:pt x="141176" y="130487"/>
                    <a:pt x="135755" y="135691"/>
                  </a:cubicBezTo>
                  <a:cubicBezTo>
                    <a:pt x="133528" y="129195"/>
                    <a:pt x="130187" y="123446"/>
                    <a:pt x="125732" y="118444"/>
                  </a:cubicBezTo>
                  <a:cubicBezTo>
                    <a:pt x="131059" y="111478"/>
                    <a:pt x="133722" y="103734"/>
                    <a:pt x="133722" y="95213"/>
                  </a:cubicBezTo>
                  <a:cubicBezTo>
                    <a:pt x="133722" y="84812"/>
                    <a:pt x="130651" y="75906"/>
                    <a:pt x="124509" y="68493"/>
                  </a:cubicBezTo>
                  <a:cubicBezTo>
                    <a:pt x="118367" y="61080"/>
                    <a:pt x="109531" y="57373"/>
                    <a:pt x="98003" y="57373"/>
                  </a:cubicBezTo>
                  <a:cubicBezTo>
                    <a:pt x="86475" y="57373"/>
                    <a:pt x="76821" y="61080"/>
                    <a:pt x="69042" y="68493"/>
                  </a:cubicBezTo>
                  <a:cubicBezTo>
                    <a:pt x="61263" y="75906"/>
                    <a:pt x="57373" y="84812"/>
                    <a:pt x="57373" y="95213"/>
                  </a:cubicBezTo>
                  <a:cubicBezTo>
                    <a:pt x="57373" y="103734"/>
                    <a:pt x="60027" y="111478"/>
                    <a:pt x="65336" y="118444"/>
                  </a:cubicBezTo>
                  <a:cubicBezTo>
                    <a:pt x="60894" y="123446"/>
                    <a:pt x="57561" y="129195"/>
                    <a:pt x="55339" y="135691"/>
                  </a:cubicBezTo>
                  <a:cubicBezTo>
                    <a:pt x="49919" y="130487"/>
                    <a:pt x="45703" y="124372"/>
                    <a:pt x="42691" y="117347"/>
                  </a:cubicBezTo>
                  <a:cubicBezTo>
                    <a:pt x="39680" y="110322"/>
                    <a:pt x="38174" y="102944"/>
                    <a:pt x="38174" y="95213"/>
                  </a:cubicBezTo>
                  <a:cubicBezTo>
                    <a:pt x="38174" y="79467"/>
                    <a:pt x="43812" y="66025"/>
                    <a:pt x="55089" y="54885"/>
                  </a:cubicBezTo>
                  <a:cubicBezTo>
                    <a:pt x="66366" y="43745"/>
                    <a:pt x="80670" y="38174"/>
                    <a:pt x="98003" y="38174"/>
                  </a:cubicBezTo>
                  <a:close/>
                  <a:moveTo>
                    <a:pt x="98003" y="0"/>
                  </a:moveTo>
                  <a:cubicBezTo>
                    <a:pt x="109367" y="0"/>
                    <a:pt x="119669" y="1598"/>
                    <a:pt x="128909" y="4795"/>
                  </a:cubicBezTo>
                  <a:cubicBezTo>
                    <a:pt x="138149" y="7991"/>
                    <a:pt x="146485" y="12525"/>
                    <a:pt x="153919" y="18397"/>
                  </a:cubicBezTo>
                  <a:cubicBezTo>
                    <a:pt x="161353" y="24268"/>
                    <a:pt x="167867" y="31106"/>
                    <a:pt x="173460" y="38910"/>
                  </a:cubicBezTo>
                  <a:cubicBezTo>
                    <a:pt x="179053" y="46715"/>
                    <a:pt x="183372" y="55466"/>
                    <a:pt x="186417" y="65166"/>
                  </a:cubicBezTo>
                  <a:cubicBezTo>
                    <a:pt x="189461" y="74865"/>
                    <a:pt x="190983" y="84881"/>
                    <a:pt x="190983" y="95213"/>
                  </a:cubicBezTo>
                  <a:cubicBezTo>
                    <a:pt x="190983" y="113841"/>
                    <a:pt x="186028" y="130867"/>
                    <a:pt x="176117" y="146290"/>
                  </a:cubicBezTo>
                  <a:cubicBezTo>
                    <a:pt x="166206" y="161713"/>
                    <a:pt x="153090" y="173300"/>
                    <a:pt x="136770" y="181049"/>
                  </a:cubicBezTo>
                  <a:lnTo>
                    <a:pt x="138804" y="158584"/>
                  </a:lnTo>
                  <a:lnTo>
                    <a:pt x="138804" y="157914"/>
                  </a:lnTo>
                  <a:cubicBezTo>
                    <a:pt x="148941" y="150910"/>
                    <a:pt x="156972" y="141913"/>
                    <a:pt x="162897" y="130922"/>
                  </a:cubicBezTo>
                  <a:cubicBezTo>
                    <a:pt x="168822" y="119931"/>
                    <a:pt x="171785" y="108028"/>
                    <a:pt x="171785" y="95213"/>
                  </a:cubicBezTo>
                  <a:cubicBezTo>
                    <a:pt x="171785" y="84915"/>
                    <a:pt x="169904" y="75080"/>
                    <a:pt x="166142" y="65707"/>
                  </a:cubicBezTo>
                  <a:cubicBezTo>
                    <a:pt x="162381" y="56335"/>
                    <a:pt x="157331" y="48260"/>
                    <a:pt x="150993" y="41480"/>
                  </a:cubicBezTo>
                  <a:cubicBezTo>
                    <a:pt x="144654" y="34701"/>
                    <a:pt x="137079" y="29293"/>
                    <a:pt x="128267" y="25255"/>
                  </a:cubicBezTo>
                  <a:cubicBezTo>
                    <a:pt x="119456" y="21218"/>
                    <a:pt x="109367" y="19199"/>
                    <a:pt x="98003" y="19199"/>
                  </a:cubicBezTo>
                  <a:cubicBezTo>
                    <a:pt x="86639" y="19199"/>
                    <a:pt x="76160" y="21218"/>
                    <a:pt x="66569" y="25255"/>
                  </a:cubicBezTo>
                  <a:cubicBezTo>
                    <a:pt x="56977" y="29293"/>
                    <a:pt x="48731" y="34701"/>
                    <a:pt x="41831" y="41480"/>
                  </a:cubicBezTo>
                  <a:cubicBezTo>
                    <a:pt x="34932" y="48260"/>
                    <a:pt x="29435" y="56335"/>
                    <a:pt x="25340" y="65707"/>
                  </a:cubicBezTo>
                  <a:cubicBezTo>
                    <a:pt x="21246" y="75080"/>
                    <a:pt x="19199" y="84915"/>
                    <a:pt x="19199" y="95213"/>
                  </a:cubicBezTo>
                  <a:cubicBezTo>
                    <a:pt x="19199" y="108028"/>
                    <a:pt x="22171" y="119931"/>
                    <a:pt x="28117" y="130922"/>
                  </a:cubicBezTo>
                  <a:cubicBezTo>
                    <a:pt x="34062" y="141913"/>
                    <a:pt x="42120" y="150910"/>
                    <a:pt x="52291" y="157914"/>
                  </a:cubicBezTo>
                  <a:lnTo>
                    <a:pt x="52291" y="158584"/>
                  </a:lnTo>
                  <a:lnTo>
                    <a:pt x="54098" y="181049"/>
                  </a:lnTo>
                  <a:cubicBezTo>
                    <a:pt x="37894" y="173300"/>
                    <a:pt x="24827" y="161713"/>
                    <a:pt x="14896" y="146290"/>
                  </a:cubicBezTo>
                  <a:cubicBezTo>
                    <a:pt x="4965" y="130867"/>
                    <a:pt x="0" y="113841"/>
                    <a:pt x="0" y="95213"/>
                  </a:cubicBezTo>
                  <a:cubicBezTo>
                    <a:pt x="0" y="84881"/>
                    <a:pt x="1623" y="74865"/>
                    <a:pt x="4868" y="65166"/>
                  </a:cubicBezTo>
                  <a:cubicBezTo>
                    <a:pt x="8114" y="55466"/>
                    <a:pt x="12719" y="46715"/>
                    <a:pt x="18682" y="38910"/>
                  </a:cubicBezTo>
                  <a:cubicBezTo>
                    <a:pt x="24646" y="31106"/>
                    <a:pt x="31591" y="24268"/>
                    <a:pt x="39516" y="18397"/>
                  </a:cubicBezTo>
                  <a:cubicBezTo>
                    <a:pt x="47442" y="12525"/>
                    <a:pt x="56330" y="7991"/>
                    <a:pt x="66181" y="4795"/>
                  </a:cubicBezTo>
                  <a:cubicBezTo>
                    <a:pt x="76031" y="1598"/>
                    <a:pt x="86639" y="0"/>
                    <a:pt x="98003" y="0"/>
                  </a:cubicBezTo>
                  <a:close/>
                </a:path>
              </a:pathLst>
            </a:custGeom>
            <a:solidFill>
              <a:schemeClr val="bg1"/>
            </a:solidFill>
            <a:ln>
              <a:noFill/>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endParaRPr lang="id-ID" sz="2400" dirty="0"/>
            </a:p>
          </p:txBody>
        </p:sp>
      </p:grpSp>
      <p:sp>
        <p:nvSpPr>
          <p:cNvPr id="23" name="Title 22"/>
          <p:cNvSpPr>
            <a:spLocks noGrp="1"/>
          </p:cNvSpPr>
          <p:nvPr>
            <p:ph type="title"/>
          </p:nvPr>
        </p:nvSpPr>
        <p:spPr/>
        <p:txBody>
          <a:bodyPr>
            <a:normAutofit fontScale="90000"/>
          </a:bodyPr>
          <a:lstStyle/>
          <a:p>
            <a:r>
              <a:rPr lang="id-ID" dirty="0"/>
              <a:t>PROGRAM DAN KEGIATAN BPBD</a:t>
            </a:r>
          </a:p>
        </p:txBody>
      </p:sp>
      <p:sp>
        <p:nvSpPr>
          <p:cNvPr id="2" name="Title 22">
            <a:extLst>
              <a:ext uri="{FF2B5EF4-FFF2-40B4-BE49-F238E27FC236}">
                <a16:creationId xmlns:a16="http://schemas.microsoft.com/office/drawing/2014/main" id="{AB2D9B89-4529-1240-6554-904B2E8636C4}"/>
              </a:ext>
            </a:extLst>
          </p:cNvPr>
          <p:cNvSpPr txBox="1">
            <a:spLocks/>
          </p:cNvSpPr>
          <p:nvPr/>
        </p:nvSpPr>
        <p:spPr>
          <a:xfrm>
            <a:off x="838200" y="1055840"/>
            <a:ext cx="10668000" cy="559599"/>
          </a:xfrm>
          <a:prstGeom prst="rect">
            <a:avLst/>
          </a:prstGeom>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d-ID" dirty="0"/>
              <a:t>* PROGRAM PENANGGULANGAN BENCANA*</a:t>
            </a:r>
          </a:p>
        </p:txBody>
      </p:sp>
      <p:grpSp>
        <p:nvGrpSpPr>
          <p:cNvPr id="12" name="Group 11">
            <a:extLst>
              <a:ext uri="{FF2B5EF4-FFF2-40B4-BE49-F238E27FC236}">
                <a16:creationId xmlns:a16="http://schemas.microsoft.com/office/drawing/2014/main" id="{9B2C9BDA-8634-82E3-9592-C7CA6793CFC7}"/>
              </a:ext>
            </a:extLst>
          </p:cNvPr>
          <p:cNvGrpSpPr/>
          <p:nvPr/>
        </p:nvGrpSpPr>
        <p:grpSpPr>
          <a:xfrm>
            <a:off x="967214" y="4694549"/>
            <a:ext cx="900000" cy="900000"/>
            <a:chOff x="2467454" y="153405"/>
            <a:chExt cx="900000" cy="900000"/>
          </a:xfrm>
        </p:grpSpPr>
        <p:sp>
          <p:nvSpPr>
            <p:cNvPr id="13" name="Oval 12">
              <a:extLst>
                <a:ext uri="{FF2B5EF4-FFF2-40B4-BE49-F238E27FC236}">
                  <a16:creationId xmlns:a16="http://schemas.microsoft.com/office/drawing/2014/main" id="{3BA1DC27-7282-6E05-14C1-2E0889ED30FF}"/>
                </a:ext>
              </a:extLst>
            </p:cNvPr>
            <p:cNvSpPr>
              <a:spLocks noChangeAspect="1"/>
            </p:cNvSpPr>
            <p:nvPr/>
          </p:nvSpPr>
          <p:spPr>
            <a:xfrm>
              <a:off x="2467454" y="153405"/>
              <a:ext cx="900000" cy="900000"/>
            </a:xfrm>
            <a:prstGeom prst="ellipse">
              <a:avLst/>
            </a:prstGeom>
            <a:solidFill>
              <a:schemeClr val="accent2"/>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id-ID" sz="2400"/>
            </a:p>
          </p:txBody>
        </p:sp>
        <p:sp>
          <p:nvSpPr>
            <p:cNvPr id="24" name="TextBox 23">
              <a:extLst>
                <a:ext uri="{FF2B5EF4-FFF2-40B4-BE49-F238E27FC236}">
                  <a16:creationId xmlns:a16="http://schemas.microsoft.com/office/drawing/2014/main" id="{E0829C00-EA4B-2D77-7CAA-2E99F941A0E8}"/>
                </a:ext>
              </a:extLst>
            </p:cNvPr>
            <p:cNvSpPr txBox="1">
              <a:spLocks noChangeAspect="1"/>
            </p:cNvSpPr>
            <p:nvPr/>
          </p:nvSpPr>
          <p:spPr>
            <a:xfrm>
              <a:off x="2643550" y="348326"/>
              <a:ext cx="504539" cy="540000"/>
            </a:xfrm>
            <a:custGeom>
              <a:avLst/>
              <a:gdLst/>
              <a:ahLst/>
              <a:cxnLst/>
              <a:rect l="l" t="t" r="r" b="b"/>
              <a:pathLst>
                <a:path w="195651" h="209402">
                  <a:moveTo>
                    <a:pt x="97713" y="66527"/>
                  </a:moveTo>
                  <a:cubicBezTo>
                    <a:pt x="87528" y="66527"/>
                    <a:pt x="78722" y="70266"/>
                    <a:pt x="71294" y="77744"/>
                  </a:cubicBezTo>
                  <a:cubicBezTo>
                    <a:pt x="63867" y="85223"/>
                    <a:pt x="60153" y="94209"/>
                    <a:pt x="60153" y="104701"/>
                  </a:cubicBezTo>
                  <a:cubicBezTo>
                    <a:pt x="60153" y="115193"/>
                    <a:pt x="63867" y="124179"/>
                    <a:pt x="71294" y="131657"/>
                  </a:cubicBezTo>
                  <a:cubicBezTo>
                    <a:pt x="78722" y="139136"/>
                    <a:pt x="87528" y="142875"/>
                    <a:pt x="97713" y="142875"/>
                  </a:cubicBezTo>
                  <a:cubicBezTo>
                    <a:pt x="107899" y="142875"/>
                    <a:pt x="116743" y="139136"/>
                    <a:pt x="124244" y="131657"/>
                  </a:cubicBezTo>
                  <a:cubicBezTo>
                    <a:pt x="131746" y="124179"/>
                    <a:pt x="135497" y="115193"/>
                    <a:pt x="135497" y="104701"/>
                  </a:cubicBezTo>
                  <a:cubicBezTo>
                    <a:pt x="135497" y="94209"/>
                    <a:pt x="131746" y="85223"/>
                    <a:pt x="124244" y="77744"/>
                  </a:cubicBezTo>
                  <a:cubicBezTo>
                    <a:pt x="116743" y="70266"/>
                    <a:pt x="107899" y="66527"/>
                    <a:pt x="97713" y="66527"/>
                  </a:cubicBezTo>
                  <a:close/>
                  <a:moveTo>
                    <a:pt x="97713" y="0"/>
                  </a:moveTo>
                  <a:cubicBezTo>
                    <a:pt x="103348" y="0"/>
                    <a:pt x="108910" y="447"/>
                    <a:pt x="114401" y="1340"/>
                  </a:cubicBezTo>
                  <a:lnTo>
                    <a:pt x="119450" y="31812"/>
                  </a:lnTo>
                  <a:cubicBezTo>
                    <a:pt x="131049" y="35384"/>
                    <a:pt x="141077" y="41151"/>
                    <a:pt x="149532" y="49114"/>
                  </a:cubicBezTo>
                  <a:lnTo>
                    <a:pt x="178461" y="38175"/>
                  </a:lnTo>
                  <a:cubicBezTo>
                    <a:pt x="185828" y="47105"/>
                    <a:pt x="191558" y="57002"/>
                    <a:pt x="195651" y="67866"/>
                  </a:cubicBezTo>
                  <a:lnTo>
                    <a:pt x="171875" y="87511"/>
                  </a:lnTo>
                  <a:cubicBezTo>
                    <a:pt x="173073" y="93316"/>
                    <a:pt x="173672" y="99046"/>
                    <a:pt x="173672" y="104701"/>
                  </a:cubicBezTo>
                  <a:cubicBezTo>
                    <a:pt x="173672" y="110356"/>
                    <a:pt x="173073" y="116086"/>
                    <a:pt x="171875" y="121891"/>
                  </a:cubicBezTo>
                  <a:lnTo>
                    <a:pt x="195651" y="141536"/>
                  </a:lnTo>
                  <a:cubicBezTo>
                    <a:pt x="191558" y="152400"/>
                    <a:pt x="185828" y="162297"/>
                    <a:pt x="178461" y="171227"/>
                  </a:cubicBezTo>
                  <a:lnTo>
                    <a:pt x="149532" y="160288"/>
                  </a:lnTo>
                  <a:cubicBezTo>
                    <a:pt x="141077" y="168251"/>
                    <a:pt x="131049" y="174018"/>
                    <a:pt x="119450" y="177590"/>
                  </a:cubicBezTo>
                  <a:lnTo>
                    <a:pt x="114401" y="208062"/>
                  </a:lnTo>
                  <a:cubicBezTo>
                    <a:pt x="108838" y="208955"/>
                    <a:pt x="103276" y="209402"/>
                    <a:pt x="97713" y="209402"/>
                  </a:cubicBezTo>
                  <a:cubicBezTo>
                    <a:pt x="92079" y="209402"/>
                    <a:pt x="86516" y="208955"/>
                    <a:pt x="81026" y="208062"/>
                  </a:cubicBezTo>
                  <a:lnTo>
                    <a:pt x="76029" y="177590"/>
                  </a:lnTo>
                  <a:cubicBezTo>
                    <a:pt x="64496" y="174018"/>
                    <a:pt x="54526" y="168251"/>
                    <a:pt x="46118" y="160288"/>
                  </a:cubicBezTo>
                  <a:lnTo>
                    <a:pt x="17189" y="171227"/>
                  </a:lnTo>
                  <a:cubicBezTo>
                    <a:pt x="9822" y="162297"/>
                    <a:pt x="4092" y="152400"/>
                    <a:pt x="0" y="141536"/>
                  </a:cubicBezTo>
                  <a:lnTo>
                    <a:pt x="23775" y="121891"/>
                  </a:lnTo>
                  <a:cubicBezTo>
                    <a:pt x="22577" y="116086"/>
                    <a:pt x="21979" y="110356"/>
                    <a:pt x="21979" y="104701"/>
                  </a:cubicBezTo>
                  <a:cubicBezTo>
                    <a:pt x="21979" y="99046"/>
                    <a:pt x="22577" y="93316"/>
                    <a:pt x="23775" y="87511"/>
                  </a:cubicBezTo>
                  <a:lnTo>
                    <a:pt x="0" y="67866"/>
                  </a:lnTo>
                  <a:cubicBezTo>
                    <a:pt x="4092" y="57002"/>
                    <a:pt x="9822" y="47105"/>
                    <a:pt x="17189" y="38175"/>
                  </a:cubicBezTo>
                  <a:lnTo>
                    <a:pt x="46118" y="49114"/>
                  </a:lnTo>
                  <a:cubicBezTo>
                    <a:pt x="54526" y="41151"/>
                    <a:pt x="64496" y="35384"/>
                    <a:pt x="76029" y="31812"/>
                  </a:cubicBezTo>
                  <a:lnTo>
                    <a:pt x="81026" y="1340"/>
                  </a:lnTo>
                  <a:cubicBezTo>
                    <a:pt x="86589" y="447"/>
                    <a:pt x="92151" y="0"/>
                    <a:pt x="97713" y="0"/>
                  </a:cubicBezTo>
                  <a:close/>
                </a:path>
              </a:pathLst>
            </a:custGeom>
            <a:solidFill>
              <a:schemeClr val="bg1"/>
            </a:solidFill>
            <a:ln>
              <a:noFill/>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endParaRPr lang="id-ID" sz="2400" dirty="0"/>
            </a:p>
          </p:txBody>
        </p:sp>
      </p:grpSp>
      <p:sp>
        <p:nvSpPr>
          <p:cNvPr id="26" name="Text Placeholder 25">
            <a:extLst>
              <a:ext uri="{FF2B5EF4-FFF2-40B4-BE49-F238E27FC236}">
                <a16:creationId xmlns:a16="http://schemas.microsoft.com/office/drawing/2014/main" id="{B0D03BF9-2F36-BEA0-BCF0-89636E9D422B}"/>
              </a:ext>
            </a:extLst>
          </p:cNvPr>
          <p:cNvSpPr>
            <a:spLocks noGrp="1"/>
          </p:cNvSpPr>
          <p:nvPr>
            <p:ph type="body" sz="quarter" idx="20"/>
          </p:nvPr>
        </p:nvSpPr>
        <p:spPr/>
        <p:txBody>
          <a:bodyPr/>
          <a:lstStyle/>
          <a:p>
            <a:r>
              <a:rPr lang="id-ID" dirty="0"/>
              <a:t>Kegiatan : 2</a:t>
            </a:r>
            <a:endParaRPr lang="en-ID" dirty="0"/>
          </a:p>
        </p:txBody>
      </p:sp>
      <p:sp>
        <p:nvSpPr>
          <p:cNvPr id="27" name="Text Placeholder 9"/>
          <p:cNvSpPr txBox="1">
            <a:spLocks/>
          </p:cNvSpPr>
          <p:nvPr/>
        </p:nvSpPr>
        <p:spPr>
          <a:xfrm>
            <a:off x="2344195" y="1930400"/>
            <a:ext cx="3134949" cy="51978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d-ID" dirty="0"/>
              <a:t>Kegiatan : 1</a:t>
            </a:r>
          </a:p>
        </p:txBody>
      </p:sp>
    </p:spTree>
    <p:extLst>
      <p:ext uri="{BB962C8B-B14F-4D97-AF65-F5344CB8AC3E}">
        <p14:creationId xmlns:p14="http://schemas.microsoft.com/office/powerpoint/2010/main" val="3104797485"/>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854" name="Google Shape;854;p40"/>
          <p:cNvSpPr txBox="1">
            <a:spLocks noGrp="1"/>
          </p:cNvSpPr>
          <p:nvPr>
            <p:ph type="body" idx="1"/>
          </p:nvPr>
        </p:nvSpPr>
        <p:spPr>
          <a:xfrm>
            <a:off x="7547381" y="2139534"/>
            <a:ext cx="4120749" cy="38264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000"/>
              <a:buNone/>
            </a:pPr>
            <a:r>
              <a:rPr lang="id-ID" dirty="0"/>
              <a:t>1.</a:t>
            </a:r>
            <a:endParaRPr dirty="0"/>
          </a:p>
        </p:txBody>
      </p:sp>
      <p:sp>
        <p:nvSpPr>
          <p:cNvPr id="855" name="Google Shape;855;p40"/>
          <p:cNvSpPr txBox="1">
            <a:spLocks noGrp="1"/>
          </p:cNvSpPr>
          <p:nvPr>
            <p:ph type="body" idx="3"/>
          </p:nvPr>
        </p:nvSpPr>
        <p:spPr>
          <a:xfrm>
            <a:off x="7547380" y="2555710"/>
            <a:ext cx="4120749" cy="96993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800"/>
              <a:buNone/>
            </a:pPr>
            <a:r>
              <a:rPr lang="id-ID" dirty="0"/>
              <a:t>Persentasi warga negara yang memperoleh layanan informasi rawan bencana = 100%</a:t>
            </a:r>
            <a:endParaRPr dirty="0"/>
          </a:p>
        </p:txBody>
      </p:sp>
      <p:sp>
        <p:nvSpPr>
          <p:cNvPr id="856" name="Google Shape;856;p40"/>
          <p:cNvSpPr txBox="1">
            <a:spLocks noGrp="1"/>
          </p:cNvSpPr>
          <p:nvPr>
            <p:ph type="body" idx="4"/>
          </p:nvPr>
        </p:nvSpPr>
        <p:spPr>
          <a:xfrm>
            <a:off x="7547381" y="3538082"/>
            <a:ext cx="4120749" cy="38264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000"/>
              <a:buNone/>
            </a:pPr>
            <a:r>
              <a:rPr lang="id-ID" dirty="0"/>
              <a:t>2.</a:t>
            </a:r>
            <a:endParaRPr dirty="0"/>
          </a:p>
        </p:txBody>
      </p:sp>
      <p:sp>
        <p:nvSpPr>
          <p:cNvPr id="857" name="Google Shape;857;p40"/>
          <p:cNvSpPr txBox="1">
            <a:spLocks noGrp="1"/>
          </p:cNvSpPr>
          <p:nvPr>
            <p:ph type="body" idx="5"/>
          </p:nvPr>
        </p:nvSpPr>
        <p:spPr>
          <a:xfrm>
            <a:off x="7547380" y="3954258"/>
            <a:ext cx="4400780" cy="85142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800"/>
              <a:buNone/>
            </a:pPr>
            <a:r>
              <a:rPr lang="id-ID" dirty="0"/>
              <a:t>Persentase warga negara yang memperoleh layanan pencegahan dan kesiapsiagaan terhadap bencana = 100%</a:t>
            </a:r>
            <a:endParaRPr dirty="0"/>
          </a:p>
        </p:txBody>
      </p:sp>
      <p:sp>
        <p:nvSpPr>
          <p:cNvPr id="858" name="Google Shape;858;p40"/>
          <p:cNvSpPr txBox="1">
            <a:spLocks noGrp="1"/>
          </p:cNvSpPr>
          <p:nvPr>
            <p:ph type="body" idx="6"/>
          </p:nvPr>
        </p:nvSpPr>
        <p:spPr>
          <a:xfrm>
            <a:off x="7547381" y="5029685"/>
            <a:ext cx="4120749" cy="38264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000"/>
              <a:buNone/>
            </a:pPr>
            <a:r>
              <a:rPr lang="id-ID" dirty="0"/>
              <a:t>3.</a:t>
            </a:r>
            <a:endParaRPr dirty="0"/>
          </a:p>
        </p:txBody>
      </p:sp>
      <p:sp>
        <p:nvSpPr>
          <p:cNvPr id="859" name="Google Shape;859;p40"/>
          <p:cNvSpPr txBox="1">
            <a:spLocks noGrp="1"/>
          </p:cNvSpPr>
          <p:nvPr>
            <p:ph type="body" idx="7"/>
          </p:nvPr>
        </p:nvSpPr>
        <p:spPr>
          <a:xfrm>
            <a:off x="7547380" y="5445861"/>
            <a:ext cx="4120749" cy="112765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800"/>
              <a:buNone/>
            </a:pPr>
            <a:r>
              <a:rPr lang="id-ID" dirty="0"/>
              <a:t>Persentase warga negara yang memperoleh layanan penyelamatan dan evakuasi korban bencana = 100%</a:t>
            </a:r>
            <a:endParaRPr dirty="0"/>
          </a:p>
        </p:txBody>
      </p:sp>
      <p:sp>
        <p:nvSpPr>
          <p:cNvPr id="860" name="Google Shape;860;p40"/>
          <p:cNvSpPr/>
          <p:nvPr/>
        </p:nvSpPr>
        <p:spPr>
          <a:xfrm>
            <a:off x="6669006" y="2411460"/>
            <a:ext cx="469349" cy="468000"/>
          </a:xfrm>
          <a:custGeom>
            <a:avLst/>
            <a:gdLst/>
            <a:ahLst/>
            <a:cxnLst/>
            <a:rect l="l" t="t" r="r" b="b"/>
            <a:pathLst>
              <a:path w="194779" h="194221" extrusionOk="0">
                <a:moveTo>
                  <a:pt x="145443" y="122449"/>
                </a:moveTo>
                <a:cubicBezTo>
                  <a:pt x="140234" y="122449"/>
                  <a:pt x="135769" y="124328"/>
                  <a:pt x="132048" y="128086"/>
                </a:cubicBezTo>
                <a:cubicBezTo>
                  <a:pt x="128327" y="131844"/>
                  <a:pt x="126467" y="136346"/>
                  <a:pt x="126467" y="141592"/>
                </a:cubicBezTo>
                <a:cubicBezTo>
                  <a:pt x="126467" y="146838"/>
                  <a:pt x="128327" y="151321"/>
                  <a:pt x="132048" y="155042"/>
                </a:cubicBezTo>
                <a:cubicBezTo>
                  <a:pt x="135769" y="158763"/>
                  <a:pt x="140234" y="160623"/>
                  <a:pt x="145443" y="160623"/>
                </a:cubicBezTo>
                <a:cubicBezTo>
                  <a:pt x="150800" y="160623"/>
                  <a:pt x="155340" y="158781"/>
                  <a:pt x="159060" y="155098"/>
                </a:cubicBezTo>
                <a:cubicBezTo>
                  <a:pt x="162781" y="151414"/>
                  <a:pt x="164641" y="146931"/>
                  <a:pt x="164641" y="141648"/>
                </a:cubicBezTo>
                <a:cubicBezTo>
                  <a:pt x="164641" y="136364"/>
                  <a:pt x="162781" y="131844"/>
                  <a:pt x="159060" y="128086"/>
                </a:cubicBezTo>
                <a:cubicBezTo>
                  <a:pt x="155340" y="124328"/>
                  <a:pt x="150800" y="122449"/>
                  <a:pt x="145443" y="122449"/>
                </a:cubicBezTo>
                <a:close/>
                <a:moveTo>
                  <a:pt x="145443" y="89074"/>
                </a:moveTo>
                <a:cubicBezTo>
                  <a:pt x="148494" y="89074"/>
                  <a:pt x="151396" y="89297"/>
                  <a:pt x="154149" y="89744"/>
                </a:cubicBezTo>
                <a:lnTo>
                  <a:pt x="156605" y="105147"/>
                </a:lnTo>
                <a:cubicBezTo>
                  <a:pt x="162260" y="106710"/>
                  <a:pt x="167320" y="109612"/>
                  <a:pt x="171785" y="113854"/>
                </a:cubicBezTo>
                <a:lnTo>
                  <a:pt x="186184" y="108273"/>
                </a:lnTo>
                <a:cubicBezTo>
                  <a:pt x="189905" y="112663"/>
                  <a:pt x="192770" y="117612"/>
                  <a:pt x="194779" y="123118"/>
                </a:cubicBezTo>
                <a:lnTo>
                  <a:pt x="182724" y="133053"/>
                </a:lnTo>
                <a:cubicBezTo>
                  <a:pt x="183468" y="136178"/>
                  <a:pt x="183840" y="139043"/>
                  <a:pt x="183840" y="141648"/>
                </a:cubicBezTo>
                <a:cubicBezTo>
                  <a:pt x="183840" y="144103"/>
                  <a:pt x="183468" y="147005"/>
                  <a:pt x="182724" y="150354"/>
                </a:cubicBezTo>
                <a:lnTo>
                  <a:pt x="194779" y="160177"/>
                </a:lnTo>
                <a:cubicBezTo>
                  <a:pt x="192919" y="165311"/>
                  <a:pt x="190054" y="170260"/>
                  <a:pt x="186184" y="175022"/>
                </a:cubicBezTo>
                <a:lnTo>
                  <a:pt x="171785" y="169553"/>
                </a:lnTo>
                <a:cubicBezTo>
                  <a:pt x="167246" y="173571"/>
                  <a:pt x="162186" y="176473"/>
                  <a:pt x="156605" y="178259"/>
                </a:cubicBezTo>
                <a:lnTo>
                  <a:pt x="154149" y="193551"/>
                </a:lnTo>
                <a:cubicBezTo>
                  <a:pt x="151396" y="193998"/>
                  <a:pt x="148494" y="194221"/>
                  <a:pt x="145443" y="194221"/>
                </a:cubicBezTo>
                <a:cubicBezTo>
                  <a:pt x="142615" y="194221"/>
                  <a:pt x="139787" y="193998"/>
                  <a:pt x="136959" y="193551"/>
                </a:cubicBezTo>
                <a:lnTo>
                  <a:pt x="134504" y="178259"/>
                </a:lnTo>
                <a:cubicBezTo>
                  <a:pt x="128997" y="176548"/>
                  <a:pt x="123974" y="173646"/>
                  <a:pt x="119435" y="169553"/>
                </a:cubicBezTo>
                <a:lnTo>
                  <a:pt x="104924" y="175022"/>
                </a:lnTo>
                <a:cubicBezTo>
                  <a:pt x="101055" y="170260"/>
                  <a:pt x="98190" y="165311"/>
                  <a:pt x="96329" y="160177"/>
                </a:cubicBezTo>
                <a:lnTo>
                  <a:pt x="108161" y="150354"/>
                </a:lnTo>
                <a:cubicBezTo>
                  <a:pt x="107566" y="146336"/>
                  <a:pt x="107268" y="143433"/>
                  <a:pt x="107268" y="141648"/>
                </a:cubicBezTo>
                <a:cubicBezTo>
                  <a:pt x="107268" y="139638"/>
                  <a:pt x="107566" y="136773"/>
                  <a:pt x="108161" y="133053"/>
                </a:cubicBezTo>
                <a:lnTo>
                  <a:pt x="96329" y="123118"/>
                </a:lnTo>
                <a:cubicBezTo>
                  <a:pt x="98338" y="117612"/>
                  <a:pt x="101203" y="112663"/>
                  <a:pt x="104924" y="108273"/>
                </a:cubicBezTo>
                <a:lnTo>
                  <a:pt x="119435" y="113854"/>
                </a:lnTo>
                <a:cubicBezTo>
                  <a:pt x="123974" y="109538"/>
                  <a:pt x="128997" y="106636"/>
                  <a:pt x="134504" y="105147"/>
                </a:cubicBezTo>
                <a:lnTo>
                  <a:pt x="136959" y="89744"/>
                </a:lnTo>
                <a:cubicBezTo>
                  <a:pt x="139787" y="89297"/>
                  <a:pt x="142615" y="89074"/>
                  <a:pt x="145443" y="89074"/>
                </a:cubicBezTo>
                <a:close/>
                <a:moveTo>
                  <a:pt x="66303" y="41747"/>
                </a:moveTo>
                <a:cubicBezTo>
                  <a:pt x="64666" y="41747"/>
                  <a:pt x="62471" y="42156"/>
                  <a:pt x="59718" y="42975"/>
                </a:cubicBezTo>
                <a:cubicBezTo>
                  <a:pt x="54434" y="44463"/>
                  <a:pt x="50137" y="47402"/>
                  <a:pt x="46825" y="51793"/>
                </a:cubicBezTo>
                <a:cubicBezTo>
                  <a:pt x="43514" y="56183"/>
                  <a:pt x="41858" y="61020"/>
                  <a:pt x="41858" y="66303"/>
                </a:cubicBezTo>
                <a:cubicBezTo>
                  <a:pt x="41858" y="73447"/>
                  <a:pt x="44332" y="79307"/>
                  <a:pt x="49281" y="83884"/>
                </a:cubicBezTo>
                <a:cubicBezTo>
                  <a:pt x="54230" y="88460"/>
                  <a:pt x="59904" y="90748"/>
                  <a:pt x="66303" y="90748"/>
                </a:cubicBezTo>
                <a:cubicBezTo>
                  <a:pt x="73373" y="90748"/>
                  <a:pt x="79233" y="88274"/>
                  <a:pt x="83884" y="83326"/>
                </a:cubicBezTo>
                <a:cubicBezTo>
                  <a:pt x="88534" y="78377"/>
                  <a:pt x="90860" y="72703"/>
                  <a:pt x="90860" y="66303"/>
                </a:cubicBezTo>
                <a:cubicBezTo>
                  <a:pt x="90860" y="64592"/>
                  <a:pt x="90451" y="62359"/>
                  <a:pt x="89632" y="59606"/>
                </a:cubicBezTo>
                <a:cubicBezTo>
                  <a:pt x="88144" y="54323"/>
                  <a:pt x="85204" y="50025"/>
                  <a:pt x="80814" y="46714"/>
                </a:cubicBezTo>
                <a:cubicBezTo>
                  <a:pt x="76424" y="43402"/>
                  <a:pt x="71587" y="41747"/>
                  <a:pt x="66303" y="41747"/>
                </a:cubicBezTo>
                <a:close/>
                <a:moveTo>
                  <a:pt x="56704" y="0"/>
                </a:moveTo>
                <a:lnTo>
                  <a:pt x="64517" y="17525"/>
                </a:lnTo>
                <a:lnTo>
                  <a:pt x="66303" y="17525"/>
                </a:lnTo>
                <a:cubicBezTo>
                  <a:pt x="70694" y="17525"/>
                  <a:pt x="74972" y="18083"/>
                  <a:pt x="79140" y="19199"/>
                </a:cubicBezTo>
                <a:lnTo>
                  <a:pt x="90860" y="3796"/>
                </a:lnTo>
                <a:cubicBezTo>
                  <a:pt x="96218" y="5879"/>
                  <a:pt x="101464" y="8781"/>
                  <a:pt x="106598" y="12502"/>
                </a:cubicBezTo>
                <a:lnTo>
                  <a:pt x="99455" y="30585"/>
                </a:lnTo>
                <a:cubicBezTo>
                  <a:pt x="103101" y="34008"/>
                  <a:pt x="106152" y="37803"/>
                  <a:pt x="108608" y="41970"/>
                </a:cubicBezTo>
                <a:lnTo>
                  <a:pt x="127806" y="39514"/>
                </a:lnTo>
                <a:cubicBezTo>
                  <a:pt x="130113" y="45244"/>
                  <a:pt x="131713" y="50974"/>
                  <a:pt x="132606" y="56704"/>
                </a:cubicBezTo>
                <a:lnTo>
                  <a:pt x="115082" y="64629"/>
                </a:lnTo>
                <a:lnTo>
                  <a:pt x="115082" y="66303"/>
                </a:lnTo>
                <a:cubicBezTo>
                  <a:pt x="115082" y="70694"/>
                  <a:pt x="114524" y="74935"/>
                  <a:pt x="113407" y="79028"/>
                </a:cubicBezTo>
                <a:lnTo>
                  <a:pt x="128699" y="90748"/>
                </a:lnTo>
                <a:cubicBezTo>
                  <a:pt x="126541" y="96329"/>
                  <a:pt x="123676" y="101576"/>
                  <a:pt x="120105" y="106487"/>
                </a:cubicBezTo>
                <a:lnTo>
                  <a:pt x="102022" y="99343"/>
                </a:lnTo>
                <a:cubicBezTo>
                  <a:pt x="98673" y="102915"/>
                  <a:pt x="94841" y="105966"/>
                  <a:pt x="90525" y="108496"/>
                </a:cubicBezTo>
                <a:lnTo>
                  <a:pt x="93092" y="127695"/>
                </a:lnTo>
                <a:cubicBezTo>
                  <a:pt x="87362" y="130002"/>
                  <a:pt x="81633" y="131602"/>
                  <a:pt x="75903" y="132495"/>
                </a:cubicBezTo>
                <a:lnTo>
                  <a:pt x="67978" y="114970"/>
                </a:lnTo>
                <a:lnTo>
                  <a:pt x="66303" y="114970"/>
                </a:lnTo>
                <a:cubicBezTo>
                  <a:pt x="61987" y="114970"/>
                  <a:pt x="57746" y="114412"/>
                  <a:pt x="53578" y="113296"/>
                </a:cubicBezTo>
                <a:lnTo>
                  <a:pt x="41858" y="128700"/>
                </a:lnTo>
                <a:cubicBezTo>
                  <a:pt x="36500" y="126616"/>
                  <a:pt x="31254" y="123714"/>
                  <a:pt x="26120" y="119993"/>
                </a:cubicBezTo>
                <a:lnTo>
                  <a:pt x="33152" y="101910"/>
                </a:lnTo>
                <a:cubicBezTo>
                  <a:pt x="29803" y="98934"/>
                  <a:pt x="26752" y="95139"/>
                  <a:pt x="23999" y="90525"/>
                </a:cubicBezTo>
                <a:lnTo>
                  <a:pt x="4800" y="92981"/>
                </a:lnTo>
                <a:cubicBezTo>
                  <a:pt x="2419" y="86953"/>
                  <a:pt x="819" y="81261"/>
                  <a:pt x="0" y="75903"/>
                </a:cubicBezTo>
                <a:lnTo>
                  <a:pt x="17636" y="68089"/>
                </a:lnTo>
                <a:lnTo>
                  <a:pt x="17636" y="66303"/>
                </a:lnTo>
                <a:cubicBezTo>
                  <a:pt x="17636" y="61615"/>
                  <a:pt x="18157" y="57336"/>
                  <a:pt x="19199" y="53467"/>
                </a:cubicBezTo>
                <a:lnTo>
                  <a:pt x="3907" y="41747"/>
                </a:lnTo>
                <a:cubicBezTo>
                  <a:pt x="5991" y="36389"/>
                  <a:pt x="8893" y="31143"/>
                  <a:pt x="12613" y="26008"/>
                </a:cubicBezTo>
                <a:lnTo>
                  <a:pt x="30696" y="33152"/>
                </a:lnTo>
                <a:cubicBezTo>
                  <a:pt x="33673" y="29803"/>
                  <a:pt x="37468" y="26752"/>
                  <a:pt x="42081" y="23999"/>
                </a:cubicBezTo>
                <a:lnTo>
                  <a:pt x="39626" y="4800"/>
                </a:lnTo>
                <a:cubicBezTo>
                  <a:pt x="45653" y="2419"/>
                  <a:pt x="51346" y="819"/>
                  <a:pt x="56704"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Montserrat Light"/>
              <a:ea typeface="Montserrat Light"/>
              <a:cs typeface="Montserrat Light"/>
              <a:sym typeface="Montserrat Light"/>
            </a:endParaRPr>
          </a:p>
        </p:txBody>
      </p:sp>
      <p:sp>
        <p:nvSpPr>
          <p:cNvPr id="861" name="Google Shape;861;p40"/>
          <p:cNvSpPr/>
          <p:nvPr/>
        </p:nvSpPr>
        <p:spPr>
          <a:xfrm>
            <a:off x="6747602" y="3820641"/>
            <a:ext cx="312155" cy="468000"/>
          </a:xfrm>
          <a:custGeom>
            <a:avLst/>
            <a:gdLst/>
            <a:ahLst/>
            <a:cxnLst/>
            <a:rect l="l" t="t" r="r" b="b"/>
            <a:pathLst>
              <a:path w="152475" h="228600" extrusionOk="0">
                <a:moveTo>
                  <a:pt x="0" y="104701"/>
                </a:moveTo>
                <a:lnTo>
                  <a:pt x="19199" y="104701"/>
                </a:lnTo>
                <a:lnTo>
                  <a:pt x="19199" y="123674"/>
                </a:lnTo>
                <a:cubicBezTo>
                  <a:pt x="19199" y="139266"/>
                  <a:pt x="24762" y="152578"/>
                  <a:pt x="35887" y="163609"/>
                </a:cubicBezTo>
                <a:cubicBezTo>
                  <a:pt x="47011" y="174641"/>
                  <a:pt x="60462" y="180156"/>
                  <a:pt x="76238" y="180156"/>
                </a:cubicBezTo>
                <a:cubicBezTo>
                  <a:pt x="92013" y="180156"/>
                  <a:pt x="105464" y="174641"/>
                  <a:pt x="116589" y="163609"/>
                </a:cubicBezTo>
                <a:cubicBezTo>
                  <a:pt x="127714" y="152578"/>
                  <a:pt x="133276" y="139266"/>
                  <a:pt x="133276" y="123674"/>
                </a:cubicBezTo>
                <a:lnTo>
                  <a:pt x="133276" y="104701"/>
                </a:lnTo>
                <a:lnTo>
                  <a:pt x="152475" y="104701"/>
                </a:lnTo>
                <a:lnTo>
                  <a:pt x="152475" y="123899"/>
                </a:lnTo>
                <a:cubicBezTo>
                  <a:pt x="152475" y="136624"/>
                  <a:pt x="149549" y="148493"/>
                  <a:pt x="143698" y="159507"/>
                </a:cubicBezTo>
                <a:cubicBezTo>
                  <a:pt x="137846" y="170520"/>
                  <a:pt x="129833" y="179543"/>
                  <a:pt x="119659" y="186575"/>
                </a:cubicBezTo>
                <a:cubicBezTo>
                  <a:pt x="109485" y="193607"/>
                  <a:pt x="98211" y="197867"/>
                  <a:pt x="85837" y="199355"/>
                </a:cubicBezTo>
                <a:lnTo>
                  <a:pt x="85837" y="209848"/>
                </a:lnTo>
                <a:cubicBezTo>
                  <a:pt x="94171" y="210443"/>
                  <a:pt x="101017" y="211578"/>
                  <a:pt x="106375" y="213252"/>
                </a:cubicBezTo>
                <a:cubicBezTo>
                  <a:pt x="111733" y="214926"/>
                  <a:pt x="114412" y="216843"/>
                  <a:pt x="114412" y="219001"/>
                </a:cubicBezTo>
                <a:lnTo>
                  <a:pt x="114412" y="228600"/>
                </a:lnTo>
                <a:lnTo>
                  <a:pt x="38063" y="228600"/>
                </a:lnTo>
                <a:lnTo>
                  <a:pt x="38063" y="219001"/>
                </a:lnTo>
                <a:cubicBezTo>
                  <a:pt x="38063" y="216843"/>
                  <a:pt x="40742" y="214926"/>
                  <a:pt x="46100" y="213252"/>
                </a:cubicBezTo>
                <a:cubicBezTo>
                  <a:pt x="51458" y="211578"/>
                  <a:pt x="58304" y="210443"/>
                  <a:pt x="66638" y="209848"/>
                </a:cubicBezTo>
                <a:lnTo>
                  <a:pt x="66638" y="199355"/>
                </a:lnTo>
                <a:cubicBezTo>
                  <a:pt x="54265" y="197867"/>
                  <a:pt x="42991" y="193607"/>
                  <a:pt x="32816" y="186575"/>
                </a:cubicBezTo>
                <a:cubicBezTo>
                  <a:pt x="22642" y="179543"/>
                  <a:pt x="14629" y="170520"/>
                  <a:pt x="8777" y="159507"/>
                </a:cubicBezTo>
                <a:cubicBezTo>
                  <a:pt x="2926" y="148493"/>
                  <a:pt x="0" y="136624"/>
                  <a:pt x="0" y="123899"/>
                </a:cubicBezTo>
                <a:close/>
                <a:moveTo>
                  <a:pt x="76228" y="0"/>
                </a:moveTo>
                <a:cubicBezTo>
                  <a:pt x="86718" y="0"/>
                  <a:pt x="95704" y="3739"/>
                  <a:pt x="103187" y="11218"/>
                </a:cubicBezTo>
                <a:cubicBezTo>
                  <a:pt x="110670" y="18697"/>
                  <a:pt x="114412" y="27682"/>
                  <a:pt x="114412" y="38174"/>
                </a:cubicBezTo>
                <a:lnTo>
                  <a:pt x="114412" y="123899"/>
                </a:lnTo>
                <a:cubicBezTo>
                  <a:pt x="114412" y="134392"/>
                  <a:pt x="110670" y="143340"/>
                  <a:pt x="103187" y="150744"/>
                </a:cubicBezTo>
                <a:cubicBezTo>
                  <a:pt x="95704" y="158148"/>
                  <a:pt x="86718" y="161851"/>
                  <a:pt x="76228" y="161851"/>
                </a:cubicBezTo>
                <a:cubicBezTo>
                  <a:pt x="65739" y="161851"/>
                  <a:pt x="56755" y="158148"/>
                  <a:pt x="49279" y="150744"/>
                </a:cubicBezTo>
                <a:cubicBezTo>
                  <a:pt x="41802" y="143340"/>
                  <a:pt x="38063" y="134392"/>
                  <a:pt x="38063" y="123899"/>
                </a:cubicBezTo>
                <a:lnTo>
                  <a:pt x="38063" y="38174"/>
                </a:lnTo>
                <a:cubicBezTo>
                  <a:pt x="38063" y="27682"/>
                  <a:pt x="41802" y="18697"/>
                  <a:pt x="49279" y="11218"/>
                </a:cubicBezTo>
                <a:cubicBezTo>
                  <a:pt x="56755" y="3739"/>
                  <a:pt x="65739" y="0"/>
                  <a:pt x="76228"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Montserrat Light"/>
              <a:ea typeface="Montserrat Light"/>
              <a:cs typeface="Montserrat Light"/>
              <a:sym typeface="Montserrat Light"/>
            </a:endParaRPr>
          </a:p>
        </p:txBody>
      </p:sp>
      <p:sp>
        <p:nvSpPr>
          <p:cNvPr id="862" name="Google Shape;862;p40"/>
          <p:cNvSpPr/>
          <p:nvPr/>
        </p:nvSpPr>
        <p:spPr>
          <a:xfrm>
            <a:off x="6643782" y="5253330"/>
            <a:ext cx="519793" cy="468000"/>
          </a:xfrm>
          <a:custGeom>
            <a:avLst/>
            <a:gdLst/>
            <a:ahLst/>
            <a:cxnLst/>
            <a:rect l="l" t="t" r="r" b="b"/>
            <a:pathLst>
              <a:path w="190425" h="171450" extrusionOk="0">
                <a:moveTo>
                  <a:pt x="3237" y="76126"/>
                </a:moveTo>
                <a:lnTo>
                  <a:pt x="28575" y="76126"/>
                </a:lnTo>
                <a:lnTo>
                  <a:pt x="28575" y="109501"/>
                </a:lnTo>
                <a:cubicBezTo>
                  <a:pt x="28575" y="113966"/>
                  <a:pt x="29802" y="117463"/>
                  <a:pt x="32256" y="119993"/>
                </a:cubicBezTo>
                <a:cubicBezTo>
                  <a:pt x="34636" y="122523"/>
                  <a:pt x="37798" y="123751"/>
                  <a:pt x="41741" y="123677"/>
                </a:cubicBezTo>
                <a:cubicBezTo>
                  <a:pt x="41889" y="123677"/>
                  <a:pt x="42001" y="123677"/>
                  <a:pt x="42076" y="123677"/>
                </a:cubicBezTo>
                <a:cubicBezTo>
                  <a:pt x="48475" y="123677"/>
                  <a:pt x="68345" y="123602"/>
                  <a:pt x="101686" y="123453"/>
                </a:cubicBezTo>
                <a:lnTo>
                  <a:pt x="101686" y="149015"/>
                </a:lnTo>
                <a:cubicBezTo>
                  <a:pt x="101686" y="149908"/>
                  <a:pt x="101389" y="150670"/>
                  <a:pt x="100793" y="151303"/>
                </a:cubicBezTo>
                <a:cubicBezTo>
                  <a:pt x="100198" y="151935"/>
                  <a:pt x="99454" y="152252"/>
                  <a:pt x="98561" y="152252"/>
                </a:cubicBezTo>
                <a:lnTo>
                  <a:pt x="38174" y="152252"/>
                </a:lnTo>
                <a:lnTo>
                  <a:pt x="19198" y="171450"/>
                </a:lnTo>
                <a:lnTo>
                  <a:pt x="19198" y="152252"/>
                </a:lnTo>
                <a:lnTo>
                  <a:pt x="3237" y="152252"/>
                </a:lnTo>
                <a:cubicBezTo>
                  <a:pt x="2418" y="152252"/>
                  <a:pt x="1674" y="151935"/>
                  <a:pt x="1004" y="151303"/>
                </a:cubicBezTo>
                <a:cubicBezTo>
                  <a:pt x="334" y="150670"/>
                  <a:pt x="0" y="149908"/>
                  <a:pt x="0" y="149015"/>
                </a:cubicBezTo>
                <a:lnTo>
                  <a:pt x="0" y="79363"/>
                </a:lnTo>
                <a:cubicBezTo>
                  <a:pt x="0" y="78470"/>
                  <a:pt x="334" y="77707"/>
                  <a:pt x="1004" y="77075"/>
                </a:cubicBezTo>
                <a:cubicBezTo>
                  <a:pt x="1674" y="76442"/>
                  <a:pt x="2418" y="76126"/>
                  <a:pt x="3237" y="76126"/>
                </a:cubicBezTo>
                <a:close/>
                <a:moveTo>
                  <a:pt x="42967" y="0"/>
                </a:moveTo>
                <a:lnTo>
                  <a:pt x="185632" y="0"/>
                </a:lnTo>
                <a:cubicBezTo>
                  <a:pt x="186970" y="0"/>
                  <a:pt x="188103" y="465"/>
                  <a:pt x="189032" y="1396"/>
                </a:cubicBezTo>
                <a:cubicBezTo>
                  <a:pt x="189961" y="2326"/>
                  <a:pt x="190425" y="3461"/>
                  <a:pt x="190425" y="4800"/>
                </a:cubicBezTo>
                <a:lnTo>
                  <a:pt x="190425" y="109501"/>
                </a:lnTo>
                <a:cubicBezTo>
                  <a:pt x="190425" y="110766"/>
                  <a:pt x="189942" y="111882"/>
                  <a:pt x="188976" y="112849"/>
                </a:cubicBezTo>
                <a:cubicBezTo>
                  <a:pt x="188010" y="113817"/>
                  <a:pt x="186895" y="114300"/>
                  <a:pt x="185632" y="114300"/>
                </a:cubicBezTo>
                <a:lnTo>
                  <a:pt x="161892" y="114300"/>
                </a:lnTo>
                <a:lnTo>
                  <a:pt x="161892" y="142875"/>
                </a:lnTo>
                <a:lnTo>
                  <a:pt x="133359" y="114300"/>
                </a:lnTo>
                <a:lnTo>
                  <a:pt x="42967" y="114300"/>
                </a:lnTo>
                <a:cubicBezTo>
                  <a:pt x="41630" y="114300"/>
                  <a:pt x="40497" y="113835"/>
                  <a:pt x="39568" y="112905"/>
                </a:cubicBezTo>
                <a:cubicBezTo>
                  <a:pt x="38639" y="111975"/>
                  <a:pt x="38174" y="110840"/>
                  <a:pt x="38174" y="109501"/>
                </a:cubicBezTo>
                <a:lnTo>
                  <a:pt x="38174" y="4800"/>
                </a:lnTo>
                <a:cubicBezTo>
                  <a:pt x="38174" y="3386"/>
                  <a:pt x="38620" y="2233"/>
                  <a:pt x="39512" y="1340"/>
                </a:cubicBezTo>
                <a:cubicBezTo>
                  <a:pt x="40404" y="447"/>
                  <a:pt x="41555" y="0"/>
                  <a:pt x="42967"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Montserrat Light"/>
              <a:ea typeface="Montserrat Light"/>
              <a:cs typeface="Montserrat Light"/>
              <a:sym typeface="Montserrat Light"/>
            </a:endParaRPr>
          </a:p>
        </p:txBody>
      </p:sp>
      <p:pic>
        <p:nvPicPr>
          <p:cNvPr id="2" name="Picture Placeholder 1"/>
          <p:cNvPicPr>
            <a:picLocks noGrp="1" noChangeAspect="1"/>
          </p:cNvPicPr>
          <p:nvPr>
            <p:ph type="pic" idx="2"/>
          </p:nvPr>
        </p:nvPicPr>
        <p:blipFill>
          <a:blip r:embed="rId3" cstate="print">
            <a:extLst>
              <a:ext uri="{28A0092B-C50C-407E-A947-70E740481C1C}">
                <a14:useLocalDpi xmlns:a14="http://schemas.microsoft.com/office/drawing/2010/main" val="0"/>
              </a:ext>
            </a:extLst>
          </a:blip>
          <a:srcRect t="6834" b="6834"/>
          <a:stretch>
            <a:fillRect/>
          </a:stretch>
        </p:blipFill>
        <p:spPr>
          <a:xfrm>
            <a:off x="1563688" y="2463800"/>
            <a:ext cx="4103687" cy="2557463"/>
          </a:xfrm>
          <a:prstGeom prst="rect">
            <a:avLst/>
          </a:prstGeom>
          <a:noFill/>
          <a:ln>
            <a:noFill/>
          </a:ln>
        </p:spPr>
      </p:pic>
      <p:sp>
        <p:nvSpPr>
          <p:cNvPr id="3" name="Title 2"/>
          <p:cNvSpPr>
            <a:spLocks noGrp="1"/>
          </p:cNvSpPr>
          <p:nvPr>
            <p:ph type="title"/>
          </p:nvPr>
        </p:nvSpPr>
        <p:spPr>
          <a:xfrm>
            <a:off x="863600" y="701040"/>
            <a:ext cx="10490200" cy="156010"/>
          </a:xfrm>
        </p:spPr>
        <p:txBody>
          <a:bodyPr>
            <a:normAutofit fontScale="90000"/>
          </a:bodyPr>
          <a:lstStyle/>
          <a:p>
            <a:r>
              <a:rPr lang="id-ID" dirty="0"/>
              <a:t>INDIKATOR KINERJA UTAMA (IKU) </a:t>
            </a:r>
            <a:br>
              <a:rPr lang="id-ID" dirty="0"/>
            </a:br>
            <a:r>
              <a:rPr lang="id-ID" sz="3100" dirty="0"/>
              <a:t>BADAN PENANGGULANGAN BENCANA DAERAH</a:t>
            </a:r>
          </a:p>
        </p:txBody>
      </p:sp>
    </p:spTree>
    <p:extLst>
      <p:ext uri="{BB962C8B-B14F-4D97-AF65-F5344CB8AC3E}">
        <p14:creationId xmlns:p14="http://schemas.microsoft.com/office/powerpoint/2010/main" val="27889657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60"/>
                                        </p:tgtEl>
                                        <p:attrNameLst>
                                          <p:attrName>style.visibility</p:attrName>
                                        </p:attrNameLst>
                                      </p:cBhvr>
                                      <p:to>
                                        <p:strVal val="visible"/>
                                      </p:to>
                                    </p:set>
                                    <p:animEffect transition="in" filter="fade">
                                      <p:cBhvr>
                                        <p:cTn id="7" dur="500"/>
                                        <p:tgtEl>
                                          <p:spTgt spid="860"/>
                                        </p:tgtEl>
                                      </p:cBhvr>
                                    </p:animEffect>
                                  </p:childTnLst>
                                </p:cTn>
                              </p:par>
                              <p:par>
                                <p:cTn id="8" presetID="10" presetClass="entr" presetSubtype="0" fill="hold" nodeType="withEffect">
                                  <p:stCondLst>
                                    <p:cond delay="0"/>
                                  </p:stCondLst>
                                  <p:childTnLst>
                                    <p:set>
                                      <p:cBhvr>
                                        <p:cTn id="9" dur="1" fill="hold">
                                          <p:stCondLst>
                                            <p:cond delay="0"/>
                                          </p:stCondLst>
                                        </p:cTn>
                                        <p:tgtEl>
                                          <p:spTgt spid="861"/>
                                        </p:tgtEl>
                                        <p:attrNameLst>
                                          <p:attrName>style.visibility</p:attrName>
                                        </p:attrNameLst>
                                      </p:cBhvr>
                                      <p:to>
                                        <p:strVal val="visible"/>
                                      </p:to>
                                    </p:set>
                                    <p:animEffect transition="in" filter="fade">
                                      <p:cBhvr>
                                        <p:cTn id="10" dur="500"/>
                                        <p:tgtEl>
                                          <p:spTgt spid="861"/>
                                        </p:tgtEl>
                                      </p:cBhvr>
                                    </p:animEffect>
                                  </p:childTnLst>
                                </p:cTn>
                              </p:par>
                              <p:par>
                                <p:cTn id="11" presetID="10" presetClass="entr" presetSubtype="0" fill="hold" nodeType="withEffect">
                                  <p:stCondLst>
                                    <p:cond delay="0"/>
                                  </p:stCondLst>
                                  <p:childTnLst>
                                    <p:set>
                                      <p:cBhvr>
                                        <p:cTn id="12" dur="1" fill="hold">
                                          <p:stCondLst>
                                            <p:cond delay="0"/>
                                          </p:stCondLst>
                                        </p:cTn>
                                        <p:tgtEl>
                                          <p:spTgt spid="862"/>
                                        </p:tgtEl>
                                        <p:attrNameLst>
                                          <p:attrName>style.visibility</p:attrName>
                                        </p:attrNameLst>
                                      </p:cBhvr>
                                      <p:to>
                                        <p:strVal val="visible"/>
                                      </p:to>
                                    </p:set>
                                    <p:animEffect transition="in" filter="fade">
                                      <p:cBhvr>
                                        <p:cTn id="13" dur="500"/>
                                        <p:tgtEl>
                                          <p:spTgt spid="8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82320" y="142240"/>
            <a:ext cx="10449560" cy="497840"/>
          </a:xfrm>
        </p:spPr>
        <p:txBody>
          <a:bodyPr>
            <a:noAutofit/>
          </a:bodyPr>
          <a:lstStyle/>
          <a:p>
            <a:br>
              <a:rPr lang="id-ID" sz="2400" dirty="0"/>
            </a:br>
            <a:r>
              <a:rPr lang="id-ID" sz="2400" dirty="0"/>
              <a:t>RANCANGAN PROGRAM KERJA  BPBD THN. 2026 </a:t>
            </a:r>
            <a:br>
              <a:rPr lang="id-ID" sz="2400" dirty="0"/>
            </a:br>
            <a:endParaRPr lang="id-ID" sz="3200" dirty="0"/>
          </a:p>
        </p:txBody>
      </p:sp>
      <p:graphicFrame>
        <p:nvGraphicFramePr>
          <p:cNvPr id="2" name="Table 1">
            <a:extLst>
              <a:ext uri="{FF2B5EF4-FFF2-40B4-BE49-F238E27FC236}">
                <a16:creationId xmlns:a16="http://schemas.microsoft.com/office/drawing/2014/main" id="{C3A2CF0F-86CD-9457-5693-14D5D997C3C8}"/>
              </a:ext>
            </a:extLst>
          </p:cNvPr>
          <p:cNvGraphicFramePr>
            <a:graphicFrameLocks noGrp="1"/>
          </p:cNvGraphicFramePr>
          <p:nvPr>
            <p:extLst>
              <p:ext uri="{D42A27DB-BD31-4B8C-83A1-F6EECF244321}">
                <p14:modId xmlns:p14="http://schemas.microsoft.com/office/powerpoint/2010/main" val="663979867"/>
              </p:ext>
            </p:extLst>
          </p:nvPr>
        </p:nvGraphicFramePr>
        <p:xfrm>
          <a:off x="325120" y="640080"/>
          <a:ext cx="11541760" cy="6066621"/>
        </p:xfrm>
        <a:graphic>
          <a:graphicData uri="http://schemas.openxmlformats.org/drawingml/2006/table">
            <a:tbl>
              <a:tblPr firstRow="1" bandRow="1">
                <a:tableStyleId>{5C22544A-7EE6-4342-B048-85BDC9FD1C3A}</a:tableStyleId>
              </a:tblPr>
              <a:tblGrid>
                <a:gridCol w="579630">
                  <a:extLst>
                    <a:ext uri="{9D8B030D-6E8A-4147-A177-3AD203B41FA5}">
                      <a16:colId xmlns:a16="http://schemas.microsoft.com/office/drawing/2014/main" val="556124512"/>
                    </a:ext>
                  </a:extLst>
                </a:gridCol>
                <a:gridCol w="2718017">
                  <a:extLst>
                    <a:ext uri="{9D8B030D-6E8A-4147-A177-3AD203B41FA5}">
                      <a16:colId xmlns:a16="http://schemas.microsoft.com/office/drawing/2014/main" val="2413006981"/>
                    </a:ext>
                  </a:extLst>
                </a:gridCol>
                <a:gridCol w="2219233">
                  <a:extLst>
                    <a:ext uri="{9D8B030D-6E8A-4147-A177-3AD203B41FA5}">
                      <a16:colId xmlns:a16="http://schemas.microsoft.com/office/drawing/2014/main" val="1814063467"/>
                    </a:ext>
                  </a:extLst>
                </a:gridCol>
                <a:gridCol w="1654410">
                  <a:extLst>
                    <a:ext uri="{9D8B030D-6E8A-4147-A177-3AD203B41FA5}">
                      <a16:colId xmlns:a16="http://schemas.microsoft.com/office/drawing/2014/main" val="3822953236"/>
                    </a:ext>
                  </a:extLst>
                </a:gridCol>
                <a:gridCol w="2082456">
                  <a:extLst>
                    <a:ext uri="{9D8B030D-6E8A-4147-A177-3AD203B41FA5}">
                      <a16:colId xmlns:a16="http://schemas.microsoft.com/office/drawing/2014/main" val="2748834085"/>
                    </a:ext>
                  </a:extLst>
                </a:gridCol>
                <a:gridCol w="1189768">
                  <a:extLst>
                    <a:ext uri="{9D8B030D-6E8A-4147-A177-3AD203B41FA5}">
                      <a16:colId xmlns:a16="http://schemas.microsoft.com/office/drawing/2014/main" val="501037734"/>
                    </a:ext>
                  </a:extLst>
                </a:gridCol>
                <a:gridCol w="1098246">
                  <a:extLst>
                    <a:ext uri="{9D8B030D-6E8A-4147-A177-3AD203B41FA5}">
                      <a16:colId xmlns:a16="http://schemas.microsoft.com/office/drawing/2014/main" val="278947524"/>
                    </a:ext>
                  </a:extLst>
                </a:gridCol>
              </a:tblGrid>
              <a:tr h="1382780">
                <a:tc>
                  <a:txBody>
                    <a:bodyPr/>
                    <a:lstStyle/>
                    <a:p>
                      <a:r>
                        <a:rPr lang="id-ID" sz="1600" dirty="0"/>
                        <a:t>No.</a:t>
                      </a:r>
                      <a:endParaRPr lang="en-ID" sz="1600" dirty="0"/>
                    </a:p>
                  </a:txBody>
                  <a:tcPr/>
                </a:tc>
                <a:tc>
                  <a:txBody>
                    <a:bodyPr/>
                    <a:lstStyle/>
                    <a:p>
                      <a:r>
                        <a:rPr lang="id-ID" sz="1600" dirty="0"/>
                        <a:t>URUSAN/BIDANG URUSAN PEMERINTAHAN DAERAH PROGRAM, KEGIATAN DAN SUB KEGIATAN</a:t>
                      </a:r>
                      <a:endParaRPr lang="en-ID" sz="1600" dirty="0"/>
                    </a:p>
                  </a:txBody>
                  <a:tcPr/>
                </a:tc>
                <a:tc>
                  <a:txBody>
                    <a:bodyPr/>
                    <a:lstStyle/>
                    <a:p>
                      <a:r>
                        <a:rPr lang="id-ID" sz="1600" dirty="0"/>
                        <a:t>INDIKATOR KINERJA PROGRAM/KEGIATAN/SUB KEGIATAN</a:t>
                      </a:r>
                      <a:endParaRPr lang="en-ID" sz="1600" dirty="0"/>
                    </a:p>
                  </a:txBody>
                  <a:tcPr/>
                </a:tc>
                <a:tc gridSpan="4">
                  <a:txBody>
                    <a:bodyPr/>
                    <a:lstStyle/>
                    <a:p>
                      <a:pPr algn="ctr"/>
                      <a:r>
                        <a:rPr lang="id-ID" sz="1800" dirty="0"/>
                        <a:t>RENCANA KERJA TAHUN 2026</a:t>
                      </a:r>
                    </a:p>
                  </a:txBody>
                  <a:tcPr/>
                </a:tc>
                <a:tc hMerge="1">
                  <a:txBody>
                    <a:bodyPr/>
                    <a:lstStyle/>
                    <a:p>
                      <a:pPr algn="ctr"/>
                      <a:endParaRPr lang="en-ID" sz="1600" dirty="0"/>
                    </a:p>
                  </a:txBody>
                  <a:tcPr/>
                </a:tc>
                <a:tc hMerge="1">
                  <a:txBody>
                    <a:bodyPr/>
                    <a:lstStyle/>
                    <a:p>
                      <a:endParaRPr lang="en-ID" dirty="0"/>
                    </a:p>
                  </a:txBody>
                  <a:tcPr/>
                </a:tc>
                <a:tc hMerge="1">
                  <a:txBody>
                    <a:bodyPr/>
                    <a:lstStyle/>
                    <a:p>
                      <a:endParaRPr lang="en-ID" dirty="0"/>
                    </a:p>
                  </a:txBody>
                  <a:tcPr/>
                </a:tc>
                <a:extLst>
                  <a:ext uri="{0D108BD9-81ED-4DB2-BD59-A6C34878D82A}">
                    <a16:rowId xmlns:a16="http://schemas.microsoft.com/office/drawing/2014/main" val="3430192229"/>
                  </a:ext>
                </a:extLst>
              </a:tr>
              <a:tr h="868257">
                <a:tc>
                  <a:txBody>
                    <a:bodyPr/>
                    <a:lstStyle/>
                    <a:p>
                      <a:endParaRPr lang="en-ID"/>
                    </a:p>
                  </a:txBody>
                  <a:tcPr/>
                </a:tc>
                <a:tc>
                  <a:txBody>
                    <a:bodyPr/>
                    <a:lstStyle/>
                    <a:p>
                      <a:endParaRPr lang="en-ID" b="1" i="1" dirty="0"/>
                    </a:p>
                  </a:txBody>
                  <a:tcPr/>
                </a:tc>
                <a:tc>
                  <a:txBody>
                    <a:bodyPr/>
                    <a:lstStyle/>
                    <a:p>
                      <a:endParaRPr lang="en-ID"/>
                    </a:p>
                  </a:txBody>
                  <a:tcPr/>
                </a:tc>
                <a:tc>
                  <a:txBody>
                    <a:bodyPr/>
                    <a:lstStyle/>
                    <a:p>
                      <a:r>
                        <a:rPr lang="id-ID" sz="1600" b="0" dirty="0"/>
                        <a:t>TARGET CAPAIAN KINERJA</a:t>
                      </a:r>
                      <a:endParaRPr lang="en-ID" sz="1600" b="0" dirty="0"/>
                    </a:p>
                  </a:txBody>
                  <a:tcPr/>
                </a:tc>
                <a:tc>
                  <a:txBody>
                    <a:bodyPr/>
                    <a:lstStyle/>
                    <a:p>
                      <a:pPr algn="ctr"/>
                      <a:r>
                        <a:rPr lang="id-ID" sz="1600" b="0" dirty="0"/>
                        <a:t>KEBUTUHAN DANA / PAGU INDIKATIF (Rp.)</a:t>
                      </a:r>
                      <a:endParaRPr lang="en-ID" sz="1600" b="0" dirty="0"/>
                    </a:p>
                  </a:txBody>
                  <a:tcPr/>
                </a:tc>
                <a:tc>
                  <a:txBody>
                    <a:bodyPr/>
                    <a:lstStyle/>
                    <a:p>
                      <a:pPr algn="ctr"/>
                      <a:r>
                        <a:rPr lang="id-ID" sz="1600" b="0" dirty="0"/>
                        <a:t>LOKASI</a:t>
                      </a:r>
                      <a:endParaRPr lang="en-ID" sz="1600" b="0" dirty="0"/>
                    </a:p>
                  </a:txBody>
                  <a:tcPr/>
                </a:tc>
                <a:tc>
                  <a:txBody>
                    <a:bodyPr/>
                    <a:lstStyle/>
                    <a:p>
                      <a:pPr algn="ctr"/>
                      <a:r>
                        <a:rPr lang="id-ID" sz="1600" b="0" dirty="0"/>
                        <a:t>SUMBER DANA</a:t>
                      </a:r>
                      <a:endParaRPr lang="en-ID" sz="1600" b="0" dirty="0"/>
                    </a:p>
                  </a:txBody>
                  <a:tcPr/>
                </a:tc>
                <a:extLst>
                  <a:ext uri="{0D108BD9-81ED-4DB2-BD59-A6C34878D82A}">
                    <a16:rowId xmlns:a16="http://schemas.microsoft.com/office/drawing/2014/main" val="3909991329"/>
                  </a:ext>
                </a:extLst>
              </a:tr>
              <a:tr h="1221992">
                <a:tc>
                  <a:txBody>
                    <a:bodyPr/>
                    <a:lstStyle/>
                    <a:p>
                      <a:pPr algn="ctr"/>
                      <a:r>
                        <a:rPr lang="id-ID" b="0" i="0" dirty="0"/>
                        <a:t>1.</a:t>
                      </a:r>
                      <a:endParaRPr lang="en-ID" b="0" i="0" dirty="0"/>
                    </a:p>
                  </a:txBody>
                  <a:tcPr/>
                </a:tc>
                <a:tc>
                  <a:txBody>
                    <a:bodyPr/>
                    <a:lstStyle/>
                    <a:p>
                      <a:pPr algn="l"/>
                      <a:r>
                        <a:rPr lang="id-ID" sz="1400" b="1" i="0" dirty="0"/>
                        <a:t>PROGRAM PENANGGULANGAN BENCANA</a:t>
                      </a:r>
                      <a:endParaRPr lang="en-ID" sz="1400" b="1" i="0" dirty="0"/>
                    </a:p>
                  </a:txBody>
                  <a:tcPr/>
                </a:tc>
                <a:tc>
                  <a:txBody>
                    <a:bodyPr/>
                    <a:lstStyle/>
                    <a:p>
                      <a:pPr algn="l"/>
                      <a:r>
                        <a:rPr lang="id-ID" sz="1400" b="1" i="0" dirty="0"/>
                        <a:t>Persentase warga negara yang memperoleh layanan informasi rawan bencana</a:t>
                      </a:r>
                      <a:endParaRPr lang="en-ID" sz="1400" b="1" i="0" dirty="0"/>
                    </a:p>
                  </a:txBody>
                  <a:tcPr/>
                </a:tc>
                <a:tc>
                  <a:txBody>
                    <a:bodyPr/>
                    <a:lstStyle/>
                    <a:p>
                      <a:pPr algn="ctr"/>
                      <a:r>
                        <a:rPr lang="id-ID" sz="1400" b="1" i="0" dirty="0"/>
                        <a:t>100 %</a:t>
                      </a:r>
                      <a:endParaRPr lang="en-ID" sz="1400" b="1" i="0" dirty="0"/>
                    </a:p>
                  </a:txBody>
                  <a:tcPr/>
                </a:tc>
                <a:tc rowSpan="3">
                  <a:txBody>
                    <a:bodyPr/>
                    <a:lstStyle/>
                    <a:p>
                      <a:pPr algn="ctr"/>
                      <a:endParaRPr lang="id-ID" sz="1400" b="1" i="1" u="none" dirty="0"/>
                    </a:p>
                    <a:p>
                      <a:pPr algn="ctr"/>
                      <a:endParaRPr lang="id-ID" sz="1400" b="1" i="1" u="none" dirty="0"/>
                    </a:p>
                    <a:p>
                      <a:pPr algn="ctr"/>
                      <a:endParaRPr lang="id-ID" sz="1400" b="1" i="1" u="none" dirty="0"/>
                    </a:p>
                    <a:p>
                      <a:pPr algn="ctr"/>
                      <a:endParaRPr lang="id-ID" sz="1400" b="1" i="1" u="none" dirty="0"/>
                    </a:p>
                    <a:p>
                      <a:pPr algn="ctr"/>
                      <a:endParaRPr lang="id-ID" sz="1400" b="1" i="1" u="none" dirty="0"/>
                    </a:p>
                    <a:p>
                      <a:pPr algn="ctr"/>
                      <a:endParaRPr lang="id-ID" sz="1400" b="1" i="1" u="none" dirty="0"/>
                    </a:p>
                    <a:p>
                      <a:pPr algn="ctr"/>
                      <a:endParaRPr lang="id-ID" sz="1400" b="1" i="1" u="none" dirty="0"/>
                    </a:p>
                    <a:p>
                      <a:pPr algn="ctr"/>
                      <a:r>
                        <a:rPr lang="id-ID" sz="1400" b="1" i="1" u="none" dirty="0"/>
                        <a:t>Rp. 1.251.163.716,-</a:t>
                      </a:r>
                      <a:endParaRPr lang="en-ID" sz="1400" b="1" i="1" u="none" dirty="0"/>
                    </a:p>
                  </a:txBody>
                  <a:tcPr/>
                </a:tc>
                <a:tc>
                  <a:txBody>
                    <a:bodyPr/>
                    <a:lstStyle/>
                    <a:p>
                      <a:pPr algn="ctr"/>
                      <a:r>
                        <a:rPr lang="id-ID" sz="1400" b="1" i="1" u="none" dirty="0"/>
                        <a:t>BPBD</a:t>
                      </a:r>
                      <a:endParaRPr lang="en-ID" sz="1400" b="1" i="1" u="none" dirty="0"/>
                    </a:p>
                  </a:txBody>
                  <a:tcPr/>
                </a:tc>
                <a:tc>
                  <a:txBody>
                    <a:bodyPr/>
                    <a:lstStyle/>
                    <a:p>
                      <a:pPr algn="ctr"/>
                      <a:r>
                        <a:rPr lang="id-ID" sz="1400" b="1" i="1" u="none" dirty="0"/>
                        <a:t>Dana Alokasi Umum</a:t>
                      </a:r>
                      <a:endParaRPr lang="en-ID" sz="1400" b="1" i="1" u="none" dirty="0"/>
                    </a:p>
                  </a:txBody>
                  <a:tcPr/>
                </a:tc>
                <a:extLst>
                  <a:ext uri="{0D108BD9-81ED-4DB2-BD59-A6C34878D82A}">
                    <a16:rowId xmlns:a16="http://schemas.microsoft.com/office/drawing/2014/main" val="1603328086"/>
                  </a:ext>
                </a:extLst>
              </a:tr>
              <a:tr h="1221992">
                <a:tc>
                  <a:txBody>
                    <a:bodyPr/>
                    <a:lstStyle/>
                    <a:p>
                      <a:pPr algn="ctr"/>
                      <a:endParaRPr lang="en-ID" b="0" i="0" dirty="0"/>
                    </a:p>
                  </a:txBody>
                  <a:tcPr/>
                </a:tc>
                <a:tc>
                  <a:txBody>
                    <a:bodyPr/>
                    <a:lstStyle/>
                    <a:p>
                      <a:pPr algn="l"/>
                      <a:endParaRPr lang="en-ID" sz="1400" b="1" i="0" dirty="0"/>
                    </a:p>
                  </a:txBody>
                  <a:tcPr/>
                </a:tc>
                <a:tc>
                  <a:txBody>
                    <a:bodyPr/>
                    <a:lstStyle/>
                    <a:p>
                      <a:pPr algn="l"/>
                      <a:r>
                        <a:rPr lang="id-ID" sz="1400" b="1" i="0" dirty="0"/>
                        <a:t>Persentase warga negara memperoleh layanan pencegahan dan kesiapsiagaan terhadap bencana</a:t>
                      </a:r>
                      <a:endParaRPr lang="en-ID" sz="1400" b="1" i="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1400" b="1" i="0" u="none" strike="noStrike" kern="1200" cap="none" spc="0" normalizeH="0" baseline="0" noProof="0" dirty="0">
                          <a:ln>
                            <a:noFill/>
                          </a:ln>
                          <a:solidFill>
                            <a:prstClr val="black"/>
                          </a:solidFill>
                          <a:effectLst/>
                          <a:uLnTx/>
                          <a:uFillTx/>
                          <a:latin typeface="Open Sans"/>
                          <a:ea typeface="+mn-ea"/>
                          <a:cs typeface="+mn-cs"/>
                        </a:rPr>
                        <a:t>100 %</a:t>
                      </a:r>
                      <a:endParaRPr kumimoji="0" lang="en-ID" sz="1400" b="1" i="0" u="none" strike="noStrike" kern="1200" cap="none" spc="0" normalizeH="0" baseline="0" noProof="0" dirty="0">
                        <a:ln>
                          <a:noFill/>
                        </a:ln>
                        <a:solidFill>
                          <a:prstClr val="black"/>
                        </a:solidFill>
                        <a:effectLst/>
                        <a:uLnTx/>
                        <a:uFillTx/>
                        <a:latin typeface="Open Sans"/>
                        <a:ea typeface="+mn-ea"/>
                        <a:cs typeface="+mn-cs"/>
                      </a:endParaRPr>
                    </a:p>
                  </a:txBody>
                  <a:tcPr/>
                </a:tc>
                <a:tc vMerge="1">
                  <a:txBody>
                    <a:bodyPr/>
                    <a:lstStyle/>
                    <a:p>
                      <a:pPr algn="ctr"/>
                      <a:endParaRPr lang="en-ID" sz="1200" b="0" i="1" u="none"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1400" b="1" i="1" u="none" strike="noStrike" kern="1200" cap="none" spc="0" normalizeH="0" baseline="0" noProof="0">
                          <a:ln>
                            <a:noFill/>
                          </a:ln>
                          <a:solidFill>
                            <a:prstClr val="black"/>
                          </a:solidFill>
                          <a:effectLst/>
                          <a:uLnTx/>
                          <a:uFillTx/>
                          <a:latin typeface="Open Sans"/>
                          <a:ea typeface="+mn-ea"/>
                          <a:cs typeface="+mn-cs"/>
                        </a:rPr>
                        <a:t>BPBD</a:t>
                      </a:r>
                      <a:endParaRPr kumimoji="0" lang="en-ID" sz="1400" b="1" i="1" u="none" strike="noStrike" kern="1200" cap="none" spc="0" normalizeH="0" baseline="0" noProof="0" dirty="0">
                        <a:ln>
                          <a:noFill/>
                        </a:ln>
                        <a:solidFill>
                          <a:prstClr val="black"/>
                        </a:solidFill>
                        <a:effectLst/>
                        <a:uLnTx/>
                        <a:uFillTx/>
                        <a:latin typeface="Open Sans"/>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1400" b="1" i="1" u="none" strike="noStrike" kern="1200" cap="none" spc="0" normalizeH="0" baseline="0" noProof="0">
                          <a:ln>
                            <a:noFill/>
                          </a:ln>
                          <a:solidFill>
                            <a:prstClr val="black"/>
                          </a:solidFill>
                          <a:effectLst/>
                          <a:uLnTx/>
                          <a:uFillTx/>
                          <a:latin typeface="Open Sans"/>
                          <a:ea typeface="+mn-ea"/>
                          <a:cs typeface="+mn-cs"/>
                        </a:rPr>
                        <a:t>Dana Alokasi Umum</a:t>
                      </a:r>
                      <a:endParaRPr kumimoji="0" lang="en-ID" sz="1400" b="1" i="1" u="none" strike="noStrike" kern="1200" cap="none" spc="0" normalizeH="0" baseline="0" noProof="0" dirty="0">
                        <a:ln>
                          <a:noFill/>
                        </a:ln>
                        <a:solidFill>
                          <a:prstClr val="black"/>
                        </a:solidFill>
                        <a:effectLst/>
                        <a:uLnTx/>
                        <a:uFillTx/>
                        <a:latin typeface="Open Sans"/>
                        <a:ea typeface="+mn-ea"/>
                        <a:cs typeface="+mn-cs"/>
                      </a:endParaRPr>
                    </a:p>
                  </a:txBody>
                  <a:tcPr/>
                </a:tc>
                <a:extLst>
                  <a:ext uri="{0D108BD9-81ED-4DB2-BD59-A6C34878D82A}">
                    <a16:rowId xmlns:a16="http://schemas.microsoft.com/office/drawing/2014/main" val="1270342435"/>
                  </a:ext>
                </a:extLst>
              </a:tr>
              <a:tr h="771784">
                <a:tc>
                  <a:txBody>
                    <a:bodyPr/>
                    <a:lstStyle/>
                    <a:p>
                      <a:pPr algn="ctr"/>
                      <a:endParaRPr lang="en-ID" b="0" i="0" dirty="0"/>
                    </a:p>
                  </a:txBody>
                  <a:tcPr/>
                </a:tc>
                <a:tc>
                  <a:txBody>
                    <a:bodyPr/>
                    <a:lstStyle/>
                    <a:p>
                      <a:pPr algn="l"/>
                      <a:endParaRPr lang="en-ID" sz="1400" b="1" i="0" dirty="0"/>
                    </a:p>
                  </a:txBody>
                  <a:tcPr/>
                </a:tc>
                <a:tc>
                  <a:txBody>
                    <a:bodyPr/>
                    <a:lstStyle/>
                    <a:p>
                      <a:pPr algn="l"/>
                      <a:r>
                        <a:rPr lang="id-ID" sz="1400" b="1" i="0" dirty="0"/>
                        <a:t>Persentase warga negara yang memperoleh penyelamatan dan evakuasi korban bencana</a:t>
                      </a:r>
                      <a:endParaRPr lang="en-ID" sz="1400" b="1" i="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1400" b="1" i="0" u="none" strike="noStrike" kern="1200" cap="none" spc="0" normalizeH="0" baseline="0" noProof="0" dirty="0">
                          <a:ln>
                            <a:noFill/>
                          </a:ln>
                          <a:solidFill>
                            <a:prstClr val="black"/>
                          </a:solidFill>
                          <a:effectLst/>
                          <a:uLnTx/>
                          <a:uFillTx/>
                          <a:latin typeface="Open Sans"/>
                          <a:ea typeface="+mn-ea"/>
                          <a:cs typeface="+mn-cs"/>
                        </a:rPr>
                        <a:t>100 %</a:t>
                      </a:r>
                      <a:endParaRPr kumimoji="0" lang="en-ID" sz="1400" b="1" i="0" u="none" strike="noStrike" kern="1200" cap="none" spc="0" normalizeH="0" baseline="0" noProof="0" dirty="0">
                        <a:ln>
                          <a:noFill/>
                        </a:ln>
                        <a:solidFill>
                          <a:prstClr val="black"/>
                        </a:solidFill>
                        <a:effectLst/>
                        <a:uLnTx/>
                        <a:uFillTx/>
                        <a:latin typeface="Open Sans"/>
                        <a:ea typeface="+mn-ea"/>
                        <a:cs typeface="+mn-cs"/>
                      </a:endParaRPr>
                    </a:p>
                  </a:txBody>
                  <a:tcPr/>
                </a:tc>
                <a:tc vMerge="1">
                  <a:txBody>
                    <a:bodyPr/>
                    <a:lstStyle/>
                    <a:p>
                      <a:pPr algn="ctr"/>
                      <a:endParaRPr lang="en-ID" sz="1200" b="0" i="1" u="none"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1400" b="1" i="1" u="none" strike="noStrike" kern="1200" cap="none" spc="0" normalizeH="0" baseline="0" noProof="0" dirty="0">
                          <a:ln>
                            <a:noFill/>
                          </a:ln>
                          <a:solidFill>
                            <a:prstClr val="black"/>
                          </a:solidFill>
                          <a:effectLst/>
                          <a:uLnTx/>
                          <a:uFillTx/>
                          <a:latin typeface="Open Sans"/>
                          <a:ea typeface="+mn-ea"/>
                          <a:cs typeface="+mn-cs"/>
                        </a:rPr>
                        <a:t>BPBD</a:t>
                      </a:r>
                      <a:endParaRPr kumimoji="0" lang="en-ID" sz="1400" b="1" i="1" u="none" strike="noStrike" kern="1200" cap="none" spc="0" normalizeH="0" baseline="0" noProof="0" dirty="0">
                        <a:ln>
                          <a:noFill/>
                        </a:ln>
                        <a:solidFill>
                          <a:prstClr val="black"/>
                        </a:solidFill>
                        <a:effectLst/>
                        <a:uLnTx/>
                        <a:uFillTx/>
                        <a:latin typeface="Open Sans"/>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1400" b="1" i="1" u="none" strike="noStrike" kern="1200" cap="none" spc="0" normalizeH="0" baseline="0" noProof="0" dirty="0">
                          <a:ln>
                            <a:noFill/>
                          </a:ln>
                          <a:solidFill>
                            <a:prstClr val="black"/>
                          </a:solidFill>
                          <a:effectLst/>
                          <a:uLnTx/>
                          <a:uFillTx/>
                          <a:latin typeface="Open Sans"/>
                          <a:ea typeface="+mn-ea"/>
                          <a:cs typeface="+mn-cs"/>
                        </a:rPr>
                        <a:t>Dana Alokasi Umum</a:t>
                      </a:r>
                      <a:endParaRPr kumimoji="0" lang="en-ID" sz="1400" b="1" i="1" u="none" strike="noStrike" kern="1200" cap="none" spc="0" normalizeH="0" baseline="0" noProof="0" dirty="0">
                        <a:ln>
                          <a:noFill/>
                        </a:ln>
                        <a:solidFill>
                          <a:prstClr val="black"/>
                        </a:solidFill>
                        <a:effectLst/>
                        <a:uLnTx/>
                        <a:uFillTx/>
                        <a:latin typeface="Open Sans"/>
                        <a:ea typeface="+mn-ea"/>
                        <a:cs typeface="+mn-cs"/>
                      </a:endParaRPr>
                    </a:p>
                  </a:txBody>
                  <a:tcPr/>
                </a:tc>
                <a:extLst>
                  <a:ext uri="{0D108BD9-81ED-4DB2-BD59-A6C34878D82A}">
                    <a16:rowId xmlns:a16="http://schemas.microsoft.com/office/drawing/2014/main" val="2849311970"/>
                  </a:ext>
                </a:extLst>
              </a:tr>
            </a:tbl>
          </a:graphicData>
        </a:graphic>
      </p:graphicFrame>
      <p:sp>
        <p:nvSpPr>
          <p:cNvPr id="3" name="Title 3">
            <a:extLst>
              <a:ext uri="{FF2B5EF4-FFF2-40B4-BE49-F238E27FC236}">
                <a16:creationId xmlns:a16="http://schemas.microsoft.com/office/drawing/2014/main" id="{5DD515EA-8C75-B071-AAE6-5B34BFA244F9}"/>
              </a:ext>
            </a:extLst>
          </p:cNvPr>
          <p:cNvSpPr txBox="1">
            <a:spLocks/>
          </p:cNvSpPr>
          <p:nvPr/>
        </p:nvSpPr>
        <p:spPr>
          <a:xfrm>
            <a:off x="325120" y="6248400"/>
            <a:ext cx="5648960" cy="3751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id-ID" sz="1800" dirty="0"/>
            </a:br>
            <a:endParaRPr lang="id-ID" sz="1800" dirty="0"/>
          </a:p>
        </p:txBody>
      </p:sp>
    </p:spTree>
    <p:extLst>
      <p:ext uri="{BB962C8B-B14F-4D97-AF65-F5344CB8AC3E}">
        <p14:creationId xmlns:p14="http://schemas.microsoft.com/office/powerpoint/2010/main" val="313023036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9454FB-059D-F02D-7033-3341BAF375D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8F1A50D-CEA9-59BA-482C-597A0CB68841}"/>
              </a:ext>
            </a:extLst>
          </p:cNvPr>
          <p:cNvSpPr>
            <a:spLocks noGrp="1"/>
          </p:cNvSpPr>
          <p:nvPr>
            <p:ph type="title"/>
          </p:nvPr>
        </p:nvSpPr>
        <p:spPr>
          <a:xfrm>
            <a:off x="782320" y="142240"/>
            <a:ext cx="10449560" cy="497840"/>
          </a:xfrm>
        </p:spPr>
        <p:txBody>
          <a:bodyPr>
            <a:noAutofit/>
          </a:bodyPr>
          <a:lstStyle/>
          <a:p>
            <a:br>
              <a:rPr lang="id-ID" sz="2400" dirty="0"/>
            </a:br>
            <a:r>
              <a:rPr lang="id-ID" sz="2400" dirty="0"/>
              <a:t>RANCANGAN PROGRAM KERJA  BPBD THN. 2026 </a:t>
            </a:r>
            <a:br>
              <a:rPr lang="id-ID" sz="2400" dirty="0"/>
            </a:br>
            <a:endParaRPr lang="id-ID" sz="3200" dirty="0"/>
          </a:p>
        </p:txBody>
      </p:sp>
      <p:graphicFrame>
        <p:nvGraphicFramePr>
          <p:cNvPr id="2" name="Table 1">
            <a:extLst>
              <a:ext uri="{FF2B5EF4-FFF2-40B4-BE49-F238E27FC236}">
                <a16:creationId xmlns:a16="http://schemas.microsoft.com/office/drawing/2014/main" id="{9C8D3518-2CFF-D85F-9908-1DD45E36B1E4}"/>
              </a:ext>
            </a:extLst>
          </p:cNvPr>
          <p:cNvGraphicFramePr>
            <a:graphicFrameLocks noGrp="1"/>
          </p:cNvGraphicFramePr>
          <p:nvPr>
            <p:extLst>
              <p:ext uri="{D42A27DB-BD31-4B8C-83A1-F6EECF244321}">
                <p14:modId xmlns:p14="http://schemas.microsoft.com/office/powerpoint/2010/main" val="2363937146"/>
              </p:ext>
            </p:extLst>
          </p:nvPr>
        </p:nvGraphicFramePr>
        <p:xfrm>
          <a:off x="203200" y="650240"/>
          <a:ext cx="11541760" cy="6600261"/>
        </p:xfrm>
        <a:graphic>
          <a:graphicData uri="http://schemas.openxmlformats.org/drawingml/2006/table">
            <a:tbl>
              <a:tblPr firstRow="1" bandRow="1">
                <a:tableStyleId>{5C22544A-7EE6-4342-B048-85BDC9FD1C3A}</a:tableStyleId>
              </a:tblPr>
              <a:tblGrid>
                <a:gridCol w="579630">
                  <a:extLst>
                    <a:ext uri="{9D8B030D-6E8A-4147-A177-3AD203B41FA5}">
                      <a16:colId xmlns:a16="http://schemas.microsoft.com/office/drawing/2014/main" val="556124512"/>
                    </a:ext>
                  </a:extLst>
                </a:gridCol>
                <a:gridCol w="2718017">
                  <a:extLst>
                    <a:ext uri="{9D8B030D-6E8A-4147-A177-3AD203B41FA5}">
                      <a16:colId xmlns:a16="http://schemas.microsoft.com/office/drawing/2014/main" val="2413006981"/>
                    </a:ext>
                  </a:extLst>
                </a:gridCol>
                <a:gridCol w="2219233">
                  <a:extLst>
                    <a:ext uri="{9D8B030D-6E8A-4147-A177-3AD203B41FA5}">
                      <a16:colId xmlns:a16="http://schemas.microsoft.com/office/drawing/2014/main" val="1814063467"/>
                    </a:ext>
                  </a:extLst>
                </a:gridCol>
                <a:gridCol w="1654410">
                  <a:extLst>
                    <a:ext uri="{9D8B030D-6E8A-4147-A177-3AD203B41FA5}">
                      <a16:colId xmlns:a16="http://schemas.microsoft.com/office/drawing/2014/main" val="3822953236"/>
                    </a:ext>
                  </a:extLst>
                </a:gridCol>
                <a:gridCol w="2082456">
                  <a:extLst>
                    <a:ext uri="{9D8B030D-6E8A-4147-A177-3AD203B41FA5}">
                      <a16:colId xmlns:a16="http://schemas.microsoft.com/office/drawing/2014/main" val="2748834085"/>
                    </a:ext>
                  </a:extLst>
                </a:gridCol>
                <a:gridCol w="1189768">
                  <a:extLst>
                    <a:ext uri="{9D8B030D-6E8A-4147-A177-3AD203B41FA5}">
                      <a16:colId xmlns:a16="http://schemas.microsoft.com/office/drawing/2014/main" val="501037734"/>
                    </a:ext>
                  </a:extLst>
                </a:gridCol>
                <a:gridCol w="1098246">
                  <a:extLst>
                    <a:ext uri="{9D8B030D-6E8A-4147-A177-3AD203B41FA5}">
                      <a16:colId xmlns:a16="http://schemas.microsoft.com/office/drawing/2014/main" val="278947524"/>
                    </a:ext>
                  </a:extLst>
                </a:gridCol>
              </a:tblGrid>
              <a:tr h="1382780">
                <a:tc>
                  <a:txBody>
                    <a:bodyPr/>
                    <a:lstStyle/>
                    <a:p>
                      <a:r>
                        <a:rPr lang="id-ID" sz="1600" dirty="0"/>
                        <a:t>No.</a:t>
                      </a:r>
                      <a:endParaRPr lang="en-ID" sz="1600" dirty="0"/>
                    </a:p>
                  </a:txBody>
                  <a:tcPr/>
                </a:tc>
                <a:tc>
                  <a:txBody>
                    <a:bodyPr/>
                    <a:lstStyle/>
                    <a:p>
                      <a:r>
                        <a:rPr lang="id-ID" sz="1600" dirty="0"/>
                        <a:t>URUSAN/BIDANG URUSAN PEMERINTAHAN DAERAH PROGRAM, KEGIATAN DAN SUB KEGIATAN</a:t>
                      </a:r>
                      <a:endParaRPr lang="en-ID" sz="1600" dirty="0"/>
                    </a:p>
                  </a:txBody>
                  <a:tcPr/>
                </a:tc>
                <a:tc>
                  <a:txBody>
                    <a:bodyPr/>
                    <a:lstStyle/>
                    <a:p>
                      <a:r>
                        <a:rPr lang="id-ID" sz="1600" dirty="0"/>
                        <a:t>INDIKATOR KINERJA PROGRAM/KEGIATAN/SUB KEGIATAN</a:t>
                      </a:r>
                      <a:endParaRPr lang="en-ID" sz="1600" dirty="0"/>
                    </a:p>
                  </a:txBody>
                  <a:tcPr/>
                </a:tc>
                <a:tc gridSpan="4">
                  <a:txBody>
                    <a:bodyPr/>
                    <a:lstStyle/>
                    <a:p>
                      <a:pPr algn="ctr"/>
                      <a:r>
                        <a:rPr lang="id-ID" sz="1800" dirty="0"/>
                        <a:t>RENCANA KERJA TAHUN 2026</a:t>
                      </a:r>
                    </a:p>
                  </a:txBody>
                  <a:tcPr/>
                </a:tc>
                <a:tc hMerge="1">
                  <a:txBody>
                    <a:bodyPr/>
                    <a:lstStyle/>
                    <a:p>
                      <a:pPr algn="ctr"/>
                      <a:endParaRPr lang="en-ID" sz="1600" dirty="0"/>
                    </a:p>
                  </a:txBody>
                  <a:tcPr/>
                </a:tc>
                <a:tc hMerge="1">
                  <a:txBody>
                    <a:bodyPr/>
                    <a:lstStyle/>
                    <a:p>
                      <a:endParaRPr lang="en-ID" dirty="0"/>
                    </a:p>
                  </a:txBody>
                  <a:tcPr/>
                </a:tc>
                <a:tc hMerge="1">
                  <a:txBody>
                    <a:bodyPr/>
                    <a:lstStyle/>
                    <a:p>
                      <a:endParaRPr lang="en-ID" dirty="0"/>
                    </a:p>
                  </a:txBody>
                  <a:tcPr/>
                </a:tc>
                <a:extLst>
                  <a:ext uri="{0D108BD9-81ED-4DB2-BD59-A6C34878D82A}">
                    <a16:rowId xmlns:a16="http://schemas.microsoft.com/office/drawing/2014/main" val="3430192229"/>
                  </a:ext>
                </a:extLst>
              </a:tr>
              <a:tr h="917009">
                <a:tc>
                  <a:txBody>
                    <a:bodyPr/>
                    <a:lstStyle/>
                    <a:p>
                      <a:endParaRPr lang="en-ID"/>
                    </a:p>
                  </a:txBody>
                  <a:tcPr/>
                </a:tc>
                <a:tc>
                  <a:txBody>
                    <a:bodyPr/>
                    <a:lstStyle/>
                    <a:p>
                      <a:endParaRPr lang="en-ID" b="1" i="1" dirty="0"/>
                    </a:p>
                  </a:txBody>
                  <a:tcPr/>
                </a:tc>
                <a:tc>
                  <a:txBody>
                    <a:bodyPr/>
                    <a:lstStyle/>
                    <a:p>
                      <a:endParaRPr lang="en-ID"/>
                    </a:p>
                  </a:txBody>
                  <a:tcPr/>
                </a:tc>
                <a:tc>
                  <a:txBody>
                    <a:bodyPr/>
                    <a:lstStyle/>
                    <a:p>
                      <a:pPr algn="ctr"/>
                      <a:r>
                        <a:rPr lang="id-ID" sz="1600" b="0" dirty="0"/>
                        <a:t>TARGET CAPAIAN KINERJA</a:t>
                      </a:r>
                      <a:endParaRPr lang="en-ID" sz="1600" b="0" dirty="0"/>
                    </a:p>
                  </a:txBody>
                  <a:tcPr/>
                </a:tc>
                <a:tc>
                  <a:txBody>
                    <a:bodyPr/>
                    <a:lstStyle/>
                    <a:p>
                      <a:pPr algn="ctr"/>
                      <a:r>
                        <a:rPr lang="id-ID" sz="1600" b="0" dirty="0"/>
                        <a:t>KEBUTUHAN DANA / PAGU INDIKATIF (Rp.)</a:t>
                      </a:r>
                      <a:endParaRPr lang="en-ID" sz="1600" b="0" dirty="0"/>
                    </a:p>
                  </a:txBody>
                  <a:tcPr/>
                </a:tc>
                <a:tc>
                  <a:txBody>
                    <a:bodyPr/>
                    <a:lstStyle/>
                    <a:p>
                      <a:pPr algn="ctr"/>
                      <a:r>
                        <a:rPr lang="id-ID" sz="1600" b="0" dirty="0"/>
                        <a:t>LOKASI</a:t>
                      </a:r>
                      <a:endParaRPr lang="en-ID" sz="1600" b="0" dirty="0"/>
                    </a:p>
                  </a:txBody>
                  <a:tcPr/>
                </a:tc>
                <a:tc>
                  <a:txBody>
                    <a:bodyPr/>
                    <a:lstStyle/>
                    <a:p>
                      <a:pPr algn="ctr"/>
                      <a:r>
                        <a:rPr lang="id-ID" sz="1600" b="0" dirty="0"/>
                        <a:t>SUMBER DANA</a:t>
                      </a:r>
                      <a:endParaRPr lang="en-ID" sz="1600" b="0" dirty="0"/>
                    </a:p>
                  </a:txBody>
                  <a:tcPr/>
                </a:tc>
                <a:extLst>
                  <a:ext uri="{0D108BD9-81ED-4DB2-BD59-A6C34878D82A}">
                    <a16:rowId xmlns:a16="http://schemas.microsoft.com/office/drawing/2014/main" val="3909991329"/>
                  </a:ext>
                </a:extLst>
              </a:tr>
              <a:tr h="1221992">
                <a:tc>
                  <a:txBody>
                    <a:bodyPr/>
                    <a:lstStyle/>
                    <a:p>
                      <a:pPr algn="ctr"/>
                      <a:r>
                        <a:rPr lang="id-ID" b="1" i="0" dirty="0"/>
                        <a:t>1.</a:t>
                      </a:r>
                      <a:endParaRPr lang="en-ID" b="1" i="0" dirty="0"/>
                    </a:p>
                  </a:txBody>
                  <a:tcPr/>
                </a:tc>
                <a:tc>
                  <a:txBody>
                    <a:bodyPr/>
                    <a:lstStyle/>
                    <a:p>
                      <a:pPr algn="l"/>
                      <a:r>
                        <a:rPr lang="id-ID" b="1" i="0" dirty="0"/>
                        <a:t>A. Pelayanan Informasi Rawan Bencana Kabupaten/Kota</a:t>
                      </a:r>
                      <a:endParaRPr lang="en-ID" b="1" i="0" dirty="0"/>
                    </a:p>
                  </a:txBody>
                  <a:tcPr/>
                </a:tc>
                <a:tc>
                  <a:txBody>
                    <a:bodyPr/>
                    <a:lstStyle/>
                    <a:p>
                      <a:pPr algn="l"/>
                      <a:r>
                        <a:rPr lang="id-ID" sz="1400" b="1" i="0" dirty="0"/>
                        <a:t>Persentase warga negara yang memperoleh layanan informasi rawan bencana</a:t>
                      </a:r>
                      <a:endParaRPr lang="en-ID" sz="1400" b="1" i="0" dirty="0"/>
                    </a:p>
                  </a:txBody>
                  <a:tcPr/>
                </a:tc>
                <a:tc>
                  <a:txBody>
                    <a:bodyPr/>
                    <a:lstStyle/>
                    <a:p>
                      <a:pPr algn="ctr"/>
                      <a:r>
                        <a:rPr lang="id-ID" sz="1400" b="1" i="0" dirty="0"/>
                        <a:t>100 %</a:t>
                      </a:r>
                      <a:endParaRPr lang="en-ID" sz="1400" b="1" i="0" dirty="0"/>
                    </a:p>
                  </a:txBody>
                  <a:tcPr/>
                </a:tc>
                <a:tc>
                  <a:txBody>
                    <a:bodyPr/>
                    <a:lstStyle/>
                    <a:p>
                      <a:pPr algn="ctr"/>
                      <a:r>
                        <a:rPr lang="id-ID" sz="1400" b="1" i="1" u="none" dirty="0"/>
                        <a:t>Rp. 46.750.000,-</a:t>
                      </a:r>
                      <a:endParaRPr lang="en-ID" sz="1400" b="1" i="1" u="none" dirty="0"/>
                    </a:p>
                  </a:txBody>
                  <a:tcPr/>
                </a:tc>
                <a:tc>
                  <a:txBody>
                    <a:bodyPr/>
                    <a:lstStyle/>
                    <a:p>
                      <a:pPr algn="ctr"/>
                      <a:r>
                        <a:rPr lang="id-ID" sz="1400" b="1" i="1" u="none" dirty="0"/>
                        <a:t>BPBD</a:t>
                      </a:r>
                      <a:endParaRPr lang="en-ID" sz="1400" b="1" i="1" u="none" dirty="0"/>
                    </a:p>
                  </a:txBody>
                  <a:tcPr/>
                </a:tc>
                <a:tc>
                  <a:txBody>
                    <a:bodyPr/>
                    <a:lstStyle/>
                    <a:p>
                      <a:pPr algn="ctr"/>
                      <a:r>
                        <a:rPr lang="id-ID" sz="1400" b="1" i="1" u="none" dirty="0"/>
                        <a:t>Dana Alokasi Umum</a:t>
                      </a:r>
                      <a:endParaRPr lang="en-ID" sz="1400" b="1" i="1" u="none" dirty="0"/>
                    </a:p>
                  </a:txBody>
                  <a:tcPr/>
                </a:tc>
                <a:extLst>
                  <a:ext uri="{0D108BD9-81ED-4DB2-BD59-A6C34878D82A}">
                    <a16:rowId xmlns:a16="http://schemas.microsoft.com/office/drawing/2014/main" val="1603328086"/>
                  </a:ext>
                </a:extLst>
              </a:tr>
              <a:tr h="1221992">
                <a:tc>
                  <a:txBody>
                    <a:bodyPr/>
                    <a:lstStyle/>
                    <a:p>
                      <a:pPr algn="ctr"/>
                      <a:endParaRPr lang="en-ID" b="0" i="0" dirty="0"/>
                    </a:p>
                  </a:txBody>
                  <a:tcPr/>
                </a:tc>
                <a:tc>
                  <a:txBody>
                    <a:bodyPr/>
                    <a:lstStyle/>
                    <a:p>
                      <a:pPr algn="l"/>
                      <a:r>
                        <a:rPr lang="id-ID" b="0" i="0" dirty="0"/>
                        <a:t>1. Sosialisasi, Komunikasi, Informasi dan Edukasi (KIE) Rawan Bencana</a:t>
                      </a:r>
                      <a:endParaRPr lang="en-ID" b="0" i="0" dirty="0"/>
                    </a:p>
                  </a:txBody>
                  <a:tcPr/>
                </a:tc>
                <a:tc>
                  <a:txBody>
                    <a:bodyPr/>
                    <a:lstStyle/>
                    <a:p>
                      <a:pPr algn="l"/>
                      <a:r>
                        <a:rPr lang="id-ID" sz="1400" b="0" i="0" dirty="0"/>
                        <a:t>Jumlah orang yang mendapatkan sosialisasi, komunikasi, informasi (KIE) Rawan bencana Kabupaten/Kota (per jenis bencana) secara tatap muka kepada penduduk yang tinggal di daerah rawan bencana sesuai jenis ancaman yang ada di kawasan tempat tinggalnya </a:t>
                      </a:r>
                      <a:endParaRPr lang="en-ID" sz="1400" b="0" i="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1200" b="0" i="0" u="none" strike="noStrike" kern="1200" cap="none" spc="0" normalizeH="0" baseline="0" noProof="0" dirty="0">
                          <a:ln>
                            <a:noFill/>
                          </a:ln>
                          <a:solidFill>
                            <a:prstClr val="black"/>
                          </a:solidFill>
                          <a:effectLst/>
                          <a:uLnTx/>
                          <a:uFillTx/>
                          <a:latin typeface="Open Sans"/>
                          <a:ea typeface="+mn-ea"/>
                          <a:cs typeface="+mn-cs"/>
                        </a:rPr>
                        <a:t>100 orang</a:t>
                      </a:r>
                      <a:endParaRPr kumimoji="0" lang="en-ID" sz="1200" b="0" i="0" u="none" strike="noStrike" kern="1200" cap="none" spc="0" normalizeH="0" baseline="0" noProof="0" dirty="0">
                        <a:ln>
                          <a:noFill/>
                        </a:ln>
                        <a:solidFill>
                          <a:prstClr val="black"/>
                        </a:solidFill>
                        <a:effectLst/>
                        <a:uLnTx/>
                        <a:uFillTx/>
                        <a:latin typeface="Open Sans"/>
                        <a:ea typeface="+mn-ea"/>
                        <a:cs typeface="+mn-cs"/>
                      </a:endParaRPr>
                    </a:p>
                  </a:txBody>
                  <a:tcPr/>
                </a:tc>
                <a:tc>
                  <a:txBody>
                    <a:bodyPr/>
                    <a:lstStyle/>
                    <a:p>
                      <a:pPr algn="ctr"/>
                      <a:r>
                        <a:rPr lang="id-ID" sz="1200" b="0" i="1" u="none" dirty="0"/>
                        <a:t>Rp. 46.750.000,-</a:t>
                      </a:r>
                      <a:endParaRPr lang="en-ID" sz="1200" b="0" i="1" u="none" dirty="0"/>
                    </a:p>
                  </a:txBody>
                  <a:tcPr/>
                </a:tc>
                <a:tc>
                  <a:txBody>
                    <a:bodyPr/>
                    <a:lstStyle/>
                    <a:p>
                      <a:pPr algn="ctr"/>
                      <a:r>
                        <a:rPr lang="id-ID" sz="1200" b="0" i="1" u="none" dirty="0"/>
                        <a:t>BPBD</a:t>
                      </a:r>
                      <a:endParaRPr lang="en-ID" sz="1200" b="0" i="1" u="none" dirty="0"/>
                    </a:p>
                  </a:txBody>
                  <a:tcPr/>
                </a:tc>
                <a:tc>
                  <a:txBody>
                    <a:bodyPr/>
                    <a:lstStyle/>
                    <a:p>
                      <a:pPr algn="ctr"/>
                      <a:r>
                        <a:rPr lang="id-ID" sz="1200" b="0" i="1" u="none" dirty="0"/>
                        <a:t>Dana Alokasi Umum</a:t>
                      </a:r>
                      <a:endParaRPr lang="en-ID" sz="1200" b="0" i="1" u="none" dirty="0"/>
                    </a:p>
                  </a:txBody>
                  <a:tcPr/>
                </a:tc>
                <a:extLst>
                  <a:ext uri="{0D108BD9-81ED-4DB2-BD59-A6C34878D82A}">
                    <a16:rowId xmlns:a16="http://schemas.microsoft.com/office/drawing/2014/main" val="1270342435"/>
                  </a:ext>
                </a:extLst>
              </a:tr>
            </a:tbl>
          </a:graphicData>
        </a:graphic>
      </p:graphicFrame>
      <p:sp>
        <p:nvSpPr>
          <p:cNvPr id="3" name="Title 3">
            <a:extLst>
              <a:ext uri="{FF2B5EF4-FFF2-40B4-BE49-F238E27FC236}">
                <a16:creationId xmlns:a16="http://schemas.microsoft.com/office/drawing/2014/main" id="{0DCA1F1F-9606-66E4-1625-82C7F667293A}"/>
              </a:ext>
            </a:extLst>
          </p:cNvPr>
          <p:cNvSpPr txBox="1">
            <a:spLocks/>
          </p:cNvSpPr>
          <p:nvPr/>
        </p:nvSpPr>
        <p:spPr>
          <a:xfrm>
            <a:off x="325120" y="6248400"/>
            <a:ext cx="5648960" cy="3751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id-ID" sz="1800" dirty="0"/>
            </a:br>
            <a:endParaRPr lang="id-ID" sz="1800" dirty="0"/>
          </a:p>
        </p:txBody>
      </p:sp>
    </p:spTree>
    <p:extLst>
      <p:ext uri="{BB962C8B-B14F-4D97-AF65-F5344CB8AC3E}">
        <p14:creationId xmlns:p14="http://schemas.microsoft.com/office/powerpoint/2010/main" val="144431495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7A08B0-4E0F-489D-CEF2-A3813028FF8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F5239F6-5628-EDF0-4A3E-C184CB5F2414}"/>
              </a:ext>
            </a:extLst>
          </p:cNvPr>
          <p:cNvSpPr>
            <a:spLocks noGrp="1"/>
          </p:cNvSpPr>
          <p:nvPr>
            <p:ph type="title"/>
          </p:nvPr>
        </p:nvSpPr>
        <p:spPr>
          <a:xfrm>
            <a:off x="782320" y="142240"/>
            <a:ext cx="10449560" cy="497840"/>
          </a:xfrm>
        </p:spPr>
        <p:txBody>
          <a:bodyPr>
            <a:noAutofit/>
          </a:bodyPr>
          <a:lstStyle/>
          <a:p>
            <a:br>
              <a:rPr lang="id-ID" sz="2400" dirty="0"/>
            </a:br>
            <a:r>
              <a:rPr lang="id-ID" sz="2400" dirty="0"/>
              <a:t>RANCANGAN PROGRAM KERJA  BPBD THN. 2026 </a:t>
            </a:r>
            <a:br>
              <a:rPr lang="id-ID" sz="2400" dirty="0"/>
            </a:br>
            <a:endParaRPr lang="id-ID" sz="3200" dirty="0"/>
          </a:p>
        </p:txBody>
      </p:sp>
      <p:graphicFrame>
        <p:nvGraphicFramePr>
          <p:cNvPr id="2" name="Table 1">
            <a:extLst>
              <a:ext uri="{FF2B5EF4-FFF2-40B4-BE49-F238E27FC236}">
                <a16:creationId xmlns:a16="http://schemas.microsoft.com/office/drawing/2014/main" id="{9C8BA297-1B6F-8F9A-F261-F4289E033A7D}"/>
              </a:ext>
            </a:extLst>
          </p:cNvPr>
          <p:cNvGraphicFramePr>
            <a:graphicFrameLocks noGrp="1"/>
          </p:cNvGraphicFramePr>
          <p:nvPr>
            <p:extLst>
              <p:ext uri="{D42A27DB-BD31-4B8C-83A1-F6EECF244321}">
                <p14:modId xmlns:p14="http://schemas.microsoft.com/office/powerpoint/2010/main" val="1865834168"/>
              </p:ext>
            </p:extLst>
          </p:nvPr>
        </p:nvGraphicFramePr>
        <p:xfrm>
          <a:off x="203200" y="650240"/>
          <a:ext cx="11541760" cy="6048829"/>
        </p:xfrm>
        <a:graphic>
          <a:graphicData uri="http://schemas.openxmlformats.org/drawingml/2006/table">
            <a:tbl>
              <a:tblPr firstRow="1" bandRow="1">
                <a:tableStyleId>{5C22544A-7EE6-4342-B048-85BDC9FD1C3A}</a:tableStyleId>
              </a:tblPr>
              <a:tblGrid>
                <a:gridCol w="579630">
                  <a:extLst>
                    <a:ext uri="{9D8B030D-6E8A-4147-A177-3AD203B41FA5}">
                      <a16:colId xmlns:a16="http://schemas.microsoft.com/office/drawing/2014/main" val="556124512"/>
                    </a:ext>
                  </a:extLst>
                </a:gridCol>
                <a:gridCol w="2718017">
                  <a:extLst>
                    <a:ext uri="{9D8B030D-6E8A-4147-A177-3AD203B41FA5}">
                      <a16:colId xmlns:a16="http://schemas.microsoft.com/office/drawing/2014/main" val="2413006981"/>
                    </a:ext>
                  </a:extLst>
                </a:gridCol>
                <a:gridCol w="2219233">
                  <a:extLst>
                    <a:ext uri="{9D8B030D-6E8A-4147-A177-3AD203B41FA5}">
                      <a16:colId xmlns:a16="http://schemas.microsoft.com/office/drawing/2014/main" val="1814063467"/>
                    </a:ext>
                  </a:extLst>
                </a:gridCol>
                <a:gridCol w="1654410">
                  <a:extLst>
                    <a:ext uri="{9D8B030D-6E8A-4147-A177-3AD203B41FA5}">
                      <a16:colId xmlns:a16="http://schemas.microsoft.com/office/drawing/2014/main" val="3822953236"/>
                    </a:ext>
                  </a:extLst>
                </a:gridCol>
                <a:gridCol w="2082456">
                  <a:extLst>
                    <a:ext uri="{9D8B030D-6E8A-4147-A177-3AD203B41FA5}">
                      <a16:colId xmlns:a16="http://schemas.microsoft.com/office/drawing/2014/main" val="2748834085"/>
                    </a:ext>
                  </a:extLst>
                </a:gridCol>
                <a:gridCol w="1189768">
                  <a:extLst>
                    <a:ext uri="{9D8B030D-6E8A-4147-A177-3AD203B41FA5}">
                      <a16:colId xmlns:a16="http://schemas.microsoft.com/office/drawing/2014/main" val="501037734"/>
                    </a:ext>
                  </a:extLst>
                </a:gridCol>
                <a:gridCol w="1098246">
                  <a:extLst>
                    <a:ext uri="{9D8B030D-6E8A-4147-A177-3AD203B41FA5}">
                      <a16:colId xmlns:a16="http://schemas.microsoft.com/office/drawing/2014/main" val="278947524"/>
                    </a:ext>
                  </a:extLst>
                </a:gridCol>
              </a:tblGrid>
              <a:tr h="1382780">
                <a:tc>
                  <a:txBody>
                    <a:bodyPr/>
                    <a:lstStyle/>
                    <a:p>
                      <a:r>
                        <a:rPr lang="id-ID" sz="1600" dirty="0"/>
                        <a:t>No.</a:t>
                      </a:r>
                      <a:endParaRPr lang="en-ID" sz="1600" dirty="0"/>
                    </a:p>
                  </a:txBody>
                  <a:tcPr/>
                </a:tc>
                <a:tc>
                  <a:txBody>
                    <a:bodyPr/>
                    <a:lstStyle/>
                    <a:p>
                      <a:r>
                        <a:rPr lang="id-ID" sz="1600" dirty="0"/>
                        <a:t>URUSAN/BIDANG URUSAN PEMERINTAHAN DAERAH PROGRAM, KEGIATAN DAN SUB KEGIATAN</a:t>
                      </a:r>
                      <a:endParaRPr lang="en-ID" sz="1600" dirty="0"/>
                    </a:p>
                  </a:txBody>
                  <a:tcPr/>
                </a:tc>
                <a:tc>
                  <a:txBody>
                    <a:bodyPr/>
                    <a:lstStyle/>
                    <a:p>
                      <a:r>
                        <a:rPr lang="id-ID" sz="1600" dirty="0"/>
                        <a:t>INDIKATOR KINERJA PROGRAM/KEGIATAN/SUB KEGIATAN</a:t>
                      </a:r>
                      <a:endParaRPr lang="en-ID" sz="1600" dirty="0"/>
                    </a:p>
                  </a:txBody>
                  <a:tcPr/>
                </a:tc>
                <a:tc gridSpan="4">
                  <a:txBody>
                    <a:bodyPr/>
                    <a:lstStyle/>
                    <a:p>
                      <a:pPr algn="ctr"/>
                      <a:r>
                        <a:rPr lang="id-ID" sz="1800" dirty="0"/>
                        <a:t>RENCANA KERJA TAHUN 2026</a:t>
                      </a:r>
                    </a:p>
                  </a:txBody>
                  <a:tcPr/>
                </a:tc>
                <a:tc hMerge="1">
                  <a:txBody>
                    <a:bodyPr/>
                    <a:lstStyle/>
                    <a:p>
                      <a:pPr algn="ctr"/>
                      <a:endParaRPr lang="en-ID" sz="1600" dirty="0"/>
                    </a:p>
                  </a:txBody>
                  <a:tcPr/>
                </a:tc>
                <a:tc hMerge="1">
                  <a:txBody>
                    <a:bodyPr/>
                    <a:lstStyle/>
                    <a:p>
                      <a:endParaRPr lang="en-ID" dirty="0"/>
                    </a:p>
                  </a:txBody>
                  <a:tcPr/>
                </a:tc>
                <a:tc hMerge="1">
                  <a:txBody>
                    <a:bodyPr/>
                    <a:lstStyle/>
                    <a:p>
                      <a:endParaRPr lang="en-ID" dirty="0"/>
                    </a:p>
                  </a:txBody>
                  <a:tcPr/>
                </a:tc>
                <a:extLst>
                  <a:ext uri="{0D108BD9-81ED-4DB2-BD59-A6C34878D82A}">
                    <a16:rowId xmlns:a16="http://schemas.microsoft.com/office/drawing/2014/main" val="3430192229"/>
                  </a:ext>
                </a:extLst>
              </a:tr>
              <a:tr h="917009">
                <a:tc>
                  <a:txBody>
                    <a:bodyPr/>
                    <a:lstStyle/>
                    <a:p>
                      <a:endParaRPr lang="en-ID"/>
                    </a:p>
                  </a:txBody>
                  <a:tcPr/>
                </a:tc>
                <a:tc>
                  <a:txBody>
                    <a:bodyPr/>
                    <a:lstStyle/>
                    <a:p>
                      <a:endParaRPr lang="en-ID" b="1" i="1" dirty="0"/>
                    </a:p>
                  </a:txBody>
                  <a:tcPr/>
                </a:tc>
                <a:tc>
                  <a:txBody>
                    <a:bodyPr/>
                    <a:lstStyle/>
                    <a:p>
                      <a:endParaRPr lang="en-ID"/>
                    </a:p>
                  </a:txBody>
                  <a:tcPr/>
                </a:tc>
                <a:tc>
                  <a:txBody>
                    <a:bodyPr/>
                    <a:lstStyle/>
                    <a:p>
                      <a:pPr algn="ctr"/>
                      <a:r>
                        <a:rPr lang="id-ID" sz="1600" b="0" dirty="0"/>
                        <a:t>TARGET CAPAIAN KINERJA</a:t>
                      </a:r>
                      <a:endParaRPr lang="en-ID" sz="1600" b="0" dirty="0"/>
                    </a:p>
                  </a:txBody>
                  <a:tcPr/>
                </a:tc>
                <a:tc>
                  <a:txBody>
                    <a:bodyPr/>
                    <a:lstStyle/>
                    <a:p>
                      <a:pPr algn="ctr"/>
                      <a:r>
                        <a:rPr lang="id-ID" sz="1600" b="0" dirty="0"/>
                        <a:t>KEBUTUHAN DANA / PAGU INDIKATIF (Rp.)</a:t>
                      </a:r>
                      <a:endParaRPr lang="en-ID" sz="1600" b="0" dirty="0"/>
                    </a:p>
                  </a:txBody>
                  <a:tcPr/>
                </a:tc>
                <a:tc>
                  <a:txBody>
                    <a:bodyPr/>
                    <a:lstStyle/>
                    <a:p>
                      <a:pPr algn="ctr"/>
                      <a:r>
                        <a:rPr lang="id-ID" sz="1600" b="0" dirty="0"/>
                        <a:t>LOKASI</a:t>
                      </a:r>
                      <a:endParaRPr lang="en-ID" sz="1600" b="0" dirty="0"/>
                    </a:p>
                  </a:txBody>
                  <a:tcPr/>
                </a:tc>
                <a:tc>
                  <a:txBody>
                    <a:bodyPr/>
                    <a:lstStyle/>
                    <a:p>
                      <a:pPr algn="ctr"/>
                      <a:r>
                        <a:rPr lang="id-ID" sz="1600" b="0" dirty="0"/>
                        <a:t>SUMBER DANA</a:t>
                      </a:r>
                      <a:endParaRPr lang="en-ID" sz="1600" b="0" dirty="0"/>
                    </a:p>
                  </a:txBody>
                  <a:tcPr/>
                </a:tc>
                <a:extLst>
                  <a:ext uri="{0D108BD9-81ED-4DB2-BD59-A6C34878D82A}">
                    <a16:rowId xmlns:a16="http://schemas.microsoft.com/office/drawing/2014/main" val="3909991329"/>
                  </a:ext>
                </a:extLst>
              </a:tr>
              <a:tr h="1221992">
                <a:tc>
                  <a:txBody>
                    <a:bodyPr/>
                    <a:lstStyle/>
                    <a:p>
                      <a:pPr algn="ctr"/>
                      <a:r>
                        <a:rPr lang="id-ID" b="1" i="0" dirty="0"/>
                        <a:t>2.</a:t>
                      </a:r>
                      <a:endParaRPr lang="en-ID" b="1" i="0" dirty="0"/>
                    </a:p>
                  </a:txBody>
                  <a:tcPr/>
                </a:tc>
                <a:tc>
                  <a:txBody>
                    <a:bodyPr/>
                    <a:lstStyle/>
                    <a:p>
                      <a:pPr algn="l"/>
                      <a:r>
                        <a:rPr lang="id-ID" b="1" i="0" dirty="0"/>
                        <a:t>B. Pelayanan Pencegahan dan Kesiapsiagaan Terhadap Bencana</a:t>
                      </a:r>
                      <a:endParaRPr lang="en-ID" b="1" i="0" dirty="0"/>
                    </a:p>
                  </a:txBody>
                  <a:tcPr/>
                </a:tc>
                <a:tc>
                  <a:txBody>
                    <a:bodyPr/>
                    <a:lstStyle/>
                    <a:p>
                      <a:pPr algn="l"/>
                      <a:r>
                        <a:rPr lang="id-ID" sz="1400" b="1" i="0" dirty="0"/>
                        <a:t>Persentase warga negara yang memperoleh layanan pencegahan dan kesiapsiagaan terhadap bencana</a:t>
                      </a:r>
                      <a:endParaRPr lang="en-ID" sz="1400" b="1" i="0" dirty="0"/>
                    </a:p>
                  </a:txBody>
                  <a:tcPr/>
                </a:tc>
                <a:tc>
                  <a:txBody>
                    <a:bodyPr/>
                    <a:lstStyle/>
                    <a:p>
                      <a:pPr algn="ctr"/>
                      <a:r>
                        <a:rPr lang="id-ID" sz="1400" b="1" i="0" dirty="0"/>
                        <a:t>100 %</a:t>
                      </a:r>
                      <a:endParaRPr lang="en-ID" sz="1400" b="1" i="0" dirty="0"/>
                    </a:p>
                  </a:txBody>
                  <a:tcPr/>
                </a:tc>
                <a:tc>
                  <a:txBody>
                    <a:bodyPr/>
                    <a:lstStyle/>
                    <a:p>
                      <a:pPr algn="ctr"/>
                      <a:r>
                        <a:rPr lang="id-ID" sz="1400" b="1" i="1" u="none" dirty="0"/>
                        <a:t>Rp. 565.355.802,-</a:t>
                      </a:r>
                      <a:endParaRPr lang="en-ID" sz="1400" b="1" i="1" u="none" dirty="0"/>
                    </a:p>
                  </a:txBody>
                  <a:tcPr/>
                </a:tc>
                <a:tc>
                  <a:txBody>
                    <a:bodyPr/>
                    <a:lstStyle/>
                    <a:p>
                      <a:pPr algn="ctr"/>
                      <a:r>
                        <a:rPr lang="id-ID" sz="1400" b="1" i="1" u="none" dirty="0"/>
                        <a:t>BPBD</a:t>
                      </a:r>
                      <a:endParaRPr lang="en-ID" sz="1400" b="1" i="1" u="none" dirty="0"/>
                    </a:p>
                  </a:txBody>
                  <a:tcPr/>
                </a:tc>
                <a:tc>
                  <a:txBody>
                    <a:bodyPr/>
                    <a:lstStyle/>
                    <a:p>
                      <a:pPr algn="ctr"/>
                      <a:r>
                        <a:rPr lang="id-ID" sz="1200" b="1" i="1" u="none" dirty="0"/>
                        <a:t>Dana Alokasi Umum</a:t>
                      </a:r>
                      <a:endParaRPr lang="en-ID" sz="1200" b="1" i="1" u="none" dirty="0"/>
                    </a:p>
                  </a:txBody>
                  <a:tcPr/>
                </a:tc>
                <a:extLst>
                  <a:ext uri="{0D108BD9-81ED-4DB2-BD59-A6C34878D82A}">
                    <a16:rowId xmlns:a16="http://schemas.microsoft.com/office/drawing/2014/main" val="1603328086"/>
                  </a:ext>
                </a:extLst>
              </a:tr>
              <a:tr h="610996">
                <a:tc>
                  <a:txBody>
                    <a:bodyPr/>
                    <a:lstStyle/>
                    <a:p>
                      <a:pPr algn="ctr"/>
                      <a:endParaRPr lang="en-ID" b="0" i="0" dirty="0"/>
                    </a:p>
                  </a:txBody>
                  <a:tcPr/>
                </a:tc>
                <a:tc>
                  <a:txBody>
                    <a:bodyPr/>
                    <a:lstStyle/>
                    <a:p>
                      <a:pPr algn="l"/>
                      <a:r>
                        <a:rPr lang="id-ID" b="0" i="0" dirty="0"/>
                        <a:t>1. Penguatan Kapasitas Kawasan untuk pencegahan dan Kesiapsiagaan</a:t>
                      </a:r>
                      <a:endParaRPr lang="en-ID" b="0" i="0" dirty="0"/>
                    </a:p>
                  </a:txBody>
                  <a:tcPr/>
                </a:tc>
                <a:tc>
                  <a:txBody>
                    <a:bodyPr/>
                    <a:lstStyle/>
                    <a:p>
                      <a:pPr algn="l"/>
                      <a:r>
                        <a:rPr lang="id-ID" sz="1400" b="0" i="0" dirty="0"/>
                        <a:t>Jumlah kawasan yang ditingkatkan kapasitasnya dalam pencegahan dan kesiapsiagaan bencana </a:t>
                      </a:r>
                      <a:endParaRPr lang="en-ID" sz="1400" b="0" i="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1200" b="0" i="0" u="none" strike="noStrike" kern="1200" cap="none" spc="0" normalizeH="0" baseline="0" noProof="0" dirty="0">
                          <a:ln>
                            <a:noFill/>
                          </a:ln>
                          <a:solidFill>
                            <a:prstClr val="black"/>
                          </a:solidFill>
                          <a:effectLst/>
                          <a:uLnTx/>
                          <a:uFillTx/>
                          <a:latin typeface="Open Sans"/>
                          <a:ea typeface="+mn-ea"/>
                          <a:cs typeface="+mn-cs"/>
                        </a:rPr>
                        <a:t>3 kawasan</a:t>
                      </a:r>
                      <a:endParaRPr kumimoji="0" lang="en-ID" sz="1200" b="0" i="0" u="none" strike="noStrike" kern="1200" cap="none" spc="0" normalizeH="0" baseline="0" noProof="0" dirty="0">
                        <a:ln>
                          <a:noFill/>
                        </a:ln>
                        <a:solidFill>
                          <a:prstClr val="black"/>
                        </a:solidFill>
                        <a:effectLst/>
                        <a:uLnTx/>
                        <a:uFillTx/>
                        <a:latin typeface="Open Sans"/>
                        <a:ea typeface="+mn-ea"/>
                        <a:cs typeface="+mn-cs"/>
                      </a:endParaRPr>
                    </a:p>
                  </a:txBody>
                  <a:tcPr/>
                </a:tc>
                <a:tc>
                  <a:txBody>
                    <a:bodyPr/>
                    <a:lstStyle/>
                    <a:p>
                      <a:pPr algn="ctr"/>
                      <a:r>
                        <a:rPr lang="id-ID" sz="1200" b="0" i="1" u="none" dirty="0"/>
                        <a:t>Rp. 79.791.525,-</a:t>
                      </a:r>
                      <a:endParaRPr lang="en-ID" sz="1200" b="0" i="1" u="none" dirty="0"/>
                    </a:p>
                  </a:txBody>
                  <a:tcPr/>
                </a:tc>
                <a:tc>
                  <a:txBody>
                    <a:bodyPr/>
                    <a:lstStyle/>
                    <a:p>
                      <a:pPr algn="ctr"/>
                      <a:r>
                        <a:rPr lang="id-ID" sz="1200" b="0" i="1" u="none" dirty="0"/>
                        <a:t>BPBD</a:t>
                      </a:r>
                      <a:endParaRPr lang="en-ID" sz="1200" b="0" i="1" u="none" dirty="0"/>
                    </a:p>
                  </a:txBody>
                  <a:tcPr/>
                </a:tc>
                <a:tc>
                  <a:txBody>
                    <a:bodyPr/>
                    <a:lstStyle/>
                    <a:p>
                      <a:pPr algn="ctr"/>
                      <a:r>
                        <a:rPr lang="id-ID" sz="1200" b="0" i="1" u="none" dirty="0"/>
                        <a:t>Dana Alokasi Umum</a:t>
                      </a:r>
                      <a:endParaRPr lang="en-ID" sz="1200" b="0" i="1" u="none" dirty="0"/>
                    </a:p>
                  </a:txBody>
                  <a:tcPr/>
                </a:tc>
                <a:extLst>
                  <a:ext uri="{0D108BD9-81ED-4DB2-BD59-A6C34878D82A}">
                    <a16:rowId xmlns:a16="http://schemas.microsoft.com/office/drawing/2014/main" val="1270342435"/>
                  </a:ext>
                </a:extLst>
              </a:tr>
              <a:tr h="610996">
                <a:tc>
                  <a:txBody>
                    <a:bodyPr/>
                    <a:lstStyle/>
                    <a:p>
                      <a:pPr algn="ctr"/>
                      <a:endParaRPr lang="en-ID" b="0" i="0" dirty="0"/>
                    </a:p>
                  </a:txBody>
                  <a:tcPr/>
                </a:tc>
                <a:tc>
                  <a:txBody>
                    <a:bodyPr/>
                    <a:lstStyle/>
                    <a:p>
                      <a:pPr algn="l"/>
                      <a:r>
                        <a:rPr lang="id-ID" b="0" i="0" dirty="0"/>
                        <a:t>2. Pengembangan Kapasitas Tim Reaksi Cepat (TRC) Bencana Kabupaten/Kota</a:t>
                      </a:r>
                      <a:endParaRPr lang="en-ID" b="0" i="0" dirty="0"/>
                    </a:p>
                  </a:txBody>
                  <a:tcPr/>
                </a:tc>
                <a:tc>
                  <a:txBody>
                    <a:bodyPr/>
                    <a:lstStyle/>
                    <a:p>
                      <a:pPr algn="l"/>
                      <a:r>
                        <a:rPr lang="id-ID" sz="1400" b="0" i="0" dirty="0"/>
                        <a:t>Jumlah Personil TRC yang dikembangkan kapasitas teknis dan manajerialnya</a:t>
                      </a:r>
                      <a:endParaRPr lang="en-ID" sz="1400" b="0" i="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1200" b="0" i="0" u="none" strike="noStrike" kern="1200" cap="none" spc="0" normalizeH="0" baseline="0" noProof="0" dirty="0">
                          <a:ln>
                            <a:noFill/>
                          </a:ln>
                          <a:solidFill>
                            <a:prstClr val="black"/>
                          </a:solidFill>
                          <a:effectLst/>
                          <a:uLnTx/>
                          <a:uFillTx/>
                          <a:latin typeface="Open Sans"/>
                          <a:ea typeface="+mn-ea"/>
                          <a:cs typeface="+mn-cs"/>
                        </a:rPr>
                        <a:t>30 Orang</a:t>
                      </a:r>
                      <a:endParaRPr kumimoji="0" lang="en-ID" sz="1200" b="0" i="0" u="none" strike="noStrike" kern="1200" cap="none" spc="0" normalizeH="0" baseline="0" noProof="0" dirty="0">
                        <a:ln>
                          <a:noFill/>
                        </a:ln>
                        <a:solidFill>
                          <a:prstClr val="black"/>
                        </a:solidFill>
                        <a:effectLst/>
                        <a:uLnTx/>
                        <a:uFillTx/>
                        <a:latin typeface="Open Sans"/>
                        <a:ea typeface="+mn-ea"/>
                        <a:cs typeface="+mn-cs"/>
                      </a:endParaRPr>
                    </a:p>
                  </a:txBody>
                  <a:tcPr/>
                </a:tc>
                <a:tc>
                  <a:txBody>
                    <a:bodyPr/>
                    <a:lstStyle/>
                    <a:p>
                      <a:pPr algn="ctr"/>
                      <a:r>
                        <a:rPr lang="id-ID" sz="1200" b="0" i="1" u="none" dirty="0"/>
                        <a:t>Rp. 137.168.295,-</a:t>
                      </a:r>
                      <a:endParaRPr lang="en-ID" sz="1200" b="0" i="1" u="none" dirty="0"/>
                    </a:p>
                  </a:txBody>
                  <a:tcPr/>
                </a:tc>
                <a:tc>
                  <a:txBody>
                    <a:bodyPr/>
                    <a:lstStyle/>
                    <a:p>
                      <a:pPr algn="ctr"/>
                      <a:r>
                        <a:rPr lang="id-ID" sz="1200" b="0" i="1" u="none" dirty="0"/>
                        <a:t>BPBD</a:t>
                      </a:r>
                      <a:endParaRPr lang="en-ID" sz="1200" b="0" i="1" u="none" dirty="0"/>
                    </a:p>
                  </a:txBody>
                  <a:tcPr/>
                </a:tc>
                <a:tc>
                  <a:txBody>
                    <a:bodyPr/>
                    <a:lstStyle/>
                    <a:p>
                      <a:pPr algn="ctr"/>
                      <a:r>
                        <a:rPr lang="id-ID" sz="1200" b="0" i="1" u="none" dirty="0"/>
                        <a:t>Dana Alokasi Umum</a:t>
                      </a:r>
                      <a:endParaRPr lang="en-ID" sz="1200" b="0" i="1" u="none" dirty="0"/>
                    </a:p>
                  </a:txBody>
                  <a:tcPr/>
                </a:tc>
                <a:extLst>
                  <a:ext uri="{0D108BD9-81ED-4DB2-BD59-A6C34878D82A}">
                    <a16:rowId xmlns:a16="http://schemas.microsoft.com/office/drawing/2014/main" val="1307789287"/>
                  </a:ext>
                </a:extLst>
              </a:tr>
            </a:tbl>
          </a:graphicData>
        </a:graphic>
      </p:graphicFrame>
      <p:sp>
        <p:nvSpPr>
          <p:cNvPr id="3" name="Title 3">
            <a:extLst>
              <a:ext uri="{FF2B5EF4-FFF2-40B4-BE49-F238E27FC236}">
                <a16:creationId xmlns:a16="http://schemas.microsoft.com/office/drawing/2014/main" id="{0763FB3F-5FA6-F112-371B-B97E10D8D68D}"/>
              </a:ext>
            </a:extLst>
          </p:cNvPr>
          <p:cNvSpPr txBox="1">
            <a:spLocks/>
          </p:cNvSpPr>
          <p:nvPr/>
        </p:nvSpPr>
        <p:spPr>
          <a:xfrm>
            <a:off x="325120" y="6248400"/>
            <a:ext cx="5648960" cy="3751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id-ID" sz="1800" dirty="0"/>
            </a:br>
            <a:endParaRPr lang="id-ID" sz="1800" dirty="0"/>
          </a:p>
        </p:txBody>
      </p:sp>
    </p:spTree>
    <p:extLst>
      <p:ext uri="{BB962C8B-B14F-4D97-AF65-F5344CB8AC3E}">
        <p14:creationId xmlns:p14="http://schemas.microsoft.com/office/powerpoint/2010/main" val="126259233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78DB0F-ED3F-5D3B-13A9-B19AAF30BE3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BC761AD-526D-D860-B5AB-DDF34767B1EF}"/>
              </a:ext>
            </a:extLst>
          </p:cNvPr>
          <p:cNvSpPr>
            <a:spLocks noGrp="1"/>
          </p:cNvSpPr>
          <p:nvPr>
            <p:ph type="title"/>
          </p:nvPr>
        </p:nvSpPr>
        <p:spPr>
          <a:xfrm>
            <a:off x="782320" y="142240"/>
            <a:ext cx="10449560" cy="497840"/>
          </a:xfrm>
        </p:spPr>
        <p:txBody>
          <a:bodyPr>
            <a:noAutofit/>
          </a:bodyPr>
          <a:lstStyle/>
          <a:p>
            <a:br>
              <a:rPr lang="id-ID" sz="2400" dirty="0"/>
            </a:br>
            <a:r>
              <a:rPr lang="id-ID" sz="2400" dirty="0"/>
              <a:t>RANCANGAN PROGRAM KERJA  BPBD THN. 2026 </a:t>
            </a:r>
            <a:br>
              <a:rPr lang="id-ID" sz="2400" dirty="0"/>
            </a:br>
            <a:endParaRPr lang="id-ID" sz="3200" dirty="0"/>
          </a:p>
        </p:txBody>
      </p:sp>
      <p:graphicFrame>
        <p:nvGraphicFramePr>
          <p:cNvPr id="2" name="Table 1">
            <a:extLst>
              <a:ext uri="{FF2B5EF4-FFF2-40B4-BE49-F238E27FC236}">
                <a16:creationId xmlns:a16="http://schemas.microsoft.com/office/drawing/2014/main" id="{975DEFC3-28D8-CD76-6927-0A50F33AAFE1}"/>
              </a:ext>
            </a:extLst>
          </p:cNvPr>
          <p:cNvGraphicFramePr>
            <a:graphicFrameLocks noGrp="1"/>
          </p:cNvGraphicFramePr>
          <p:nvPr>
            <p:extLst>
              <p:ext uri="{D42A27DB-BD31-4B8C-83A1-F6EECF244321}">
                <p14:modId xmlns:p14="http://schemas.microsoft.com/office/powerpoint/2010/main" val="284557027"/>
              </p:ext>
            </p:extLst>
          </p:nvPr>
        </p:nvGraphicFramePr>
        <p:xfrm>
          <a:off x="325120" y="640080"/>
          <a:ext cx="11998961" cy="6478341"/>
        </p:xfrm>
        <a:graphic>
          <a:graphicData uri="http://schemas.openxmlformats.org/drawingml/2006/table">
            <a:tbl>
              <a:tblPr firstRow="1" bandRow="1">
                <a:tableStyleId>{5C22544A-7EE6-4342-B048-85BDC9FD1C3A}</a:tableStyleId>
              </a:tblPr>
              <a:tblGrid>
                <a:gridCol w="602591">
                  <a:extLst>
                    <a:ext uri="{9D8B030D-6E8A-4147-A177-3AD203B41FA5}">
                      <a16:colId xmlns:a16="http://schemas.microsoft.com/office/drawing/2014/main" val="556124512"/>
                    </a:ext>
                  </a:extLst>
                </a:gridCol>
                <a:gridCol w="2825685">
                  <a:extLst>
                    <a:ext uri="{9D8B030D-6E8A-4147-A177-3AD203B41FA5}">
                      <a16:colId xmlns:a16="http://schemas.microsoft.com/office/drawing/2014/main" val="2413006981"/>
                    </a:ext>
                  </a:extLst>
                </a:gridCol>
                <a:gridCol w="2952204">
                  <a:extLst>
                    <a:ext uri="{9D8B030D-6E8A-4147-A177-3AD203B41FA5}">
                      <a16:colId xmlns:a16="http://schemas.microsoft.com/office/drawing/2014/main" val="1814063467"/>
                    </a:ext>
                  </a:extLst>
                </a:gridCol>
                <a:gridCol w="1371600">
                  <a:extLst>
                    <a:ext uri="{9D8B030D-6E8A-4147-A177-3AD203B41FA5}">
                      <a16:colId xmlns:a16="http://schemas.microsoft.com/office/drawing/2014/main" val="3822953236"/>
                    </a:ext>
                  </a:extLst>
                </a:gridCol>
                <a:gridCol w="2090057">
                  <a:extLst>
                    <a:ext uri="{9D8B030D-6E8A-4147-A177-3AD203B41FA5}">
                      <a16:colId xmlns:a16="http://schemas.microsoft.com/office/drawing/2014/main" val="2748834085"/>
                    </a:ext>
                  </a:extLst>
                </a:gridCol>
                <a:gridCol w="1015074">
                  <a:extLst>
                    <a:ext uri="{9D8B030D-6E8A-4147-A177-3AD203B41FA5}">
                      <a16:colId xmlns:a16="http://schemas.microsoft.com/office/drawing/2014/main" val="501037734"/>
                    </a:ext>
                  </a:extLst>
                </a:gridCol>
                <a:gridCol w="1141750">
                  <a:extLst>
                    <a:ext uri="{9D8B030D-6E8A-4147-A177-3AD203B41FA5}">
                      <a16:colId xmlns:a16="http://schemas.microsoft.com/office/drawing/2014/main" val="278947524"/>
                    </a:ext>
                  </a:extLst>
                </a:gridCol>
              </a:tblGrid>
              <a:tr h="1382780">
                <a:tc>
                  <a:txBody>
                    <a:bodyPr/>
                    <a:lstStyle/>
                    <a:p>
                      <a:r>
                        <a:rPr lang="id-ID" sz="1600" dirty="0"/>
                        <a:t>No.</a:t>
                      </a:r>
                      <a:endParaRPr lang="en-ID" sz="1600" dirty="0"/>
                    </a:p>
                  </a:txBody>
                  <a:tcPr/>
                </a:tc>
                <a:tc>
                  <a:txBody>
                    <a:bodyPr/>
                    <a:lstStyle/>
                    <a:p>
                      <a:r>
                        <a:rPr lang="id-ID" sz="1600" dirty="0"/>
                        <a:t>URUSAN/BIDANG URUSAN PEMERINTAHAN DAERAH PROGRAM, KEGIATAN DAN SUB KEGIATAN</a:t>
                      </a:r>
                      <a:endParaRPr lang="en-ID" sz="1600" dirty="0"/>
                    </a:p>
                  </a:txBody>
                  <a:tcPr/>
                </a:tc>
                <a:tc>
                  <a:txBody>
                    <a:bodyPr/>
                    <a:lstStyle/>
                    <a:p>
                      <a:r>
                        <a:rPr lang="id-ID" sz="1600" dirty="0"/>
                        <a:t>INDIKATOR KINERJA PROGRAM/KEGIATAN/SUB KEGIATAN</a:t>
                      </a:r>
                      <a:endParaRPr lang="en-ID" sz="1600" dirty="0"/>
                    </a:p>
                  </a:txBody>
                  <a:tcPr/>
                </a:tc>
                <a:tc gridSpan="4">
                  <a:txBody>
                    <a:bodyPr/>
                    <a:lstStyle/>
                    <a:p>
                      <a:pPr algn="ctr"/>
                      <a:r>
                        <a:rPr lang="id-ID" sz="1800" dirty="0"/>
                        <a:t>RENCANA KERJA TAHUN 2026</a:t>
                      </a:r>
                    </a:p>
                  </a:txBody>
                  <a:tcPr/>
                </a:tc>
                <a:tc hMerge="1">
                  <a:txBody>
                    <a:bodyPr/>
                    <a:lstStyle/>
                    <a:p>
                      <a:pPr algn="ctr"/>
                      <a:endParaRPr lang="en-ID" sz="1600" dirty="0"/>
                    </a:p>
                  </a:txBody>
                  <a:tcPr/>
                </a:tc>
                <a:tc hMerge="1">
                  <a:txBody>
                    <a:bodyPr/>
                    <a:lstStyle/>
                    <a:p>
                      <a:endParaRPr lang="en-ID" dirty="0"/>
                    </a:p>
                  </a:txBody>
                  <a:tcPr/>
                </a:tc>
                <a:tc hMerge="1">
                  <a:txBody>
                    <a:bodyPr/>
                    <a:lstStyle/>
                    <a:p>
                      <a:endParaRPr lang="en-ID" dirty="0"/>
                    </a:p>
                  </a:txBody>
                  <a:tcPr/>
                </a:tc>
                <a:extLst>
                  <a:ext uri="{0D108BD9-81ED-4DB2-BD59-A6C34878D82A}">
                    <a16:rowId xmlns:a16="http://schemas.microsoft.com/office/drawing/2014/main" val="3430192229"/>
                  </a:ext>
                </a:extLst>
              </a:tr>
              <a:tr h="917009">
                <a:tc>
                  <a:txBody>
                    <a:bodyPr/>
                    <a:lstStyle/>
                    <a:p>
                      <a:endParaRPr lang="en-ID"/>
                    </a:p>
                  </a:txBody>
                  <a:tcPr/>
                </a:tc>
                <a:tc>
                  <a:txBody>
                    <a:bodyPr/>
                    <a:lstStyle/>
                    <a:p>
                      <a:endParaRPr lang="en-ID" b="1" i="1" dirty="0"/>
                    </a:p>
                  </a:txBody>
                  <a:tcPr/>
                </a:tc>
                <a:tc>
                  <a:txBody>
                    <a:bodyPr/>
                    <a:lstStyle/>
                    <a:p>
                      <a:endParaRPr lang="en-ID"/>
                    </a:p>
                  </a:txBody>
                  <a:tcPr/>
                </a:tc>
                <a:tc>
                  <a:txBody>
                    <a:bodyPr/>
                    <a:lstStyle/>
                    <a:p>
                      <a:pPr algn="ctr"/>
                      <a:r>
                        <a:rPr lang="id-ID" sz="1600" b="0" dirty="0"/>
                        <a:t>TARGET CAPAIAN KINERJA</a:t>
                      </a:r>
                      <a:endParaRPr lang="en-ID" sz="1600" b="0" dirty="0"/>
                    </a:p>
                  </a:txBody>
                  <a:tcPr/>
                </a:tc>
                <a:tc>
                  <a:txBody>
                    <a:bodyPr/>
                    <a:lstStyle/>
                    <a:p>
                      <a:pPr algn="ctr"/>
                      <a:r>
                        <a:rPr lang="id-ID" sz="1600" b="0" dirty="0"/>
                        <a:t>KEBUTUHAN DANA / PAGU INDIKATIF (Rp.)</a:t>
                      </a:r>
                      <a:endParaRPr lang="en-ID" sz="1600" b="0" dirty="0"/>
                    </a:p>
                  </a:txBody>
                  <a:tcPr/>
                </a:tc>
                <a:tc>
                  <a:txBody>
                    <a:bodyPr/>
                    <a:lstStyle/>
                    <a:p>
                      <a:pPr algn="ctr"/>
                      <a:r>
                        <a:rPr lang="id-ID" sz="1600" b="0" dirty="0"/>
                        <a:t>LOKASI</a:t>
                      </a:r>
                      <a:endParaRPr lang="en-ID" sz="1600" b="0" dirty="0"/>
                    </a:p>
                  </a:txBody>
                  <a:tcPr/>
                </a:tc>
                <a:tc>
                  <a:txBody>
                    <a:bodyPr/>
                    <a:lstStyle/>
                    <a:p>
                      <a:pPr algn="ctr"/>
                      <a:r>
                        <a:rPr lang="id-ID" sz="1600" b="0" dirty="0"/>
                        <a:t>SUMBER DANA</a:t>
                      </a:r>
                      <a:endParaRPr lang="en-ID" sz="1600" b="0" dirty="0"/>
                    </a:p>
                  </a:txBody>
                  <a:tcPr/>
                </a:tc>
                <a:extLst>
                  <a:ext uri="{0D108BD9-81ED-4DB2-BD59-A6C34878D82A}">
                    <a16:rowId xmlns:a16="http://schemas.microsoft.com/office/drawing/2014/main" val="3909991329"/>
                  </a:ext>
                </a:extLst>
              </a:tr>
              <a:tr h="1221992">
                <a:tc>
                  <a:txBody>
                    <a:bodyPr/>
                    <a:lstStyle/>
                    <a:p>
                      <a:pPr algn="ctr"/>
                      <a:r>
                        <a:rPr lang="id-ID" b="0" i="0" dirty="0"/>
                        <a:t>2.</a:t>
                      </a:r>
                      <a:endParaRPr lang="en-ID" b="0" i="0" dirty="0"/>
                    </a:p>
                  </a:txBody>
                  <a:tcPr/>
                </a:tc>
                <a:tc>
                  <a:txBody>
                    <a:bodyPr/>
                    <a:lstStyle/>
                    <a:p>
                      <a:pPr algn="l"/>
                      <a:r>
                        <a:rPr lang="id-ID" sz="1600" b="0" i="0" dirty="0"/>
                        <a:t>3. Pengelolaan Risiko Bencana Kabupaten/Kota</a:t>
                      </a:r>
                      <a:endParaRPr lang="en-ID" sz="1600" b="0" i="0" dirty="0"/>
                    </a:p>
                  </a:txBody>
                  <a:tcPr/>
                </a:tc>
                <a:tc>
                  <a:txBody>
                    <a:bodyPr/>
                    <a:lstStyle/>
                    <a:p>
                      <a:pPr algn="l"/>
                      <a:r>
                        <a:rPr lang="id-ID" sz="1400" b="0" i="0" dirty="0"/>
                        <a:t>Jumlah kegiatan penyelesaian akar masalah risiko bencana (per jenis ancaman bencana prioritas) Kabupaten/Kota</a:t>
                      </a:r>
                      <a:endParaRPr lang="en-ID" sz="1400" b="0" i="0" dirty="0"/>
                    </a:p>
                  </a:txBody>
                  <a:tcPr/>
                </a:tc>
                <a:tc>
                  <a:txBody>
                    <a:bodyPr/>
                    <a:lstStyle/>
                    <a:p>
                      <a:pPr algn="ctr"/>
                      <a:r>
                        <a:rPr lang="id-ID" sz="1200" b="0" i="0" dirty="0"/>
                        <a:t>1 Kegiatan</a:t>
                      </a:r>
                      <a:endParaRPr lang="en-ID" sz="1200" b="0" i="0" dirty="0"/>
                    </a:p>
                  </a:txBody>
                  <a:tcPr/>
                </a:tc>
                <a:tc>
                  <a:txBody>
                    <a:bodyPr/>
                    <a:lstStyle/>
                    <a:p>
                      <a:pPr algn="ctr"/>
                      <a:r>
                        <a:rPr lang="id-ID" sz="1200" b="0" i="1" u="none" dirty="0"/>
                        <a:t>Rp. 110.000.000,-</a:t>
                      </a:r>
                      <a:endParaRPr lang="en-ID" sz="1200" b="0" i="1" u="none" dirty="0"/>
                    </a:p>
                  </a:txBody>
                  <a:tcPr/>
                </a:tc>
                <a:tc>
                  <a:txBody>
                    <a:bodyPr/>
                    <a:lstStyle/>
                    <a:p>
                      <a:pPr algn="ctr"/>
                      <a:r>
                        <a:rPr lang="id-ID" sz="1200" b="0" i="1" u="none" dirty="0"/>
                        <a:t>BPBD</a:t>
                      </a:r>
                      <a:endParaRPr lang="en-ID" sz="1200" b="0" i="1" u="none" dirty="0"/>
                    </a:p>
                  </a:txBody>
                  <a:tcPr/>
                </a:tc>
                <a:tc>
                  <a:txBody>
                    <a:bodyPr/>
                    <a:lstStyle/>
                    <a:p>
                      <a:pPr algn="ctr"/>
                      <a:r>
                        <a:rPr lang="id-ID" sz="1200" b="0" i="1" u="none" dirty="0"/>
                        <a:t>Dana Alokasi Umum</a:t>
                      </a:r>
                      <a:endParaRPr lang="en-ID" sz="1200" b="0" i="1" u="none" dirty="0"/>
                    </a:p>
                  </a:txBody>
                  <a:tcPr/>
                </a:tc>
                <a:extLst>
                  <a:ext uri="{0D108BD9-81ED-4DB2-BD59-A6C34878D82A}">
                    <a16:rowId xmlns:a16="http://schemas.microsoft.com/office/drawing/2014/main" val="1603328086"/>
                  </a:ext>
                </a:extLst>
              </a:tr>
              <a:tr h="610996">
                <a:tc>
                  <a:txBody>
                    <a:bodyPr/>
                    <a:lstStyle/>
                    <a:p>
                      <a:pPr algn="ctr"/>
                      <a:endParaRPr lang="en-ID" b="0" i="0" dirty="0"/>
                    </a:p>
                  </a:txBody>
                  <a:tcPr/>
                </a:tc>
                <a:tc>
                  <a:txBody>
                    <a:bodyPr/>
                    <a:lstStyle/>
                    <a:p>
                      <a:pPr algn="l"/>
                      <a:r>
                        <a:rPr lang="id-ID" sz="1600" b="0" i="0" dirty="0"/>
                        <a:t>4. Pelatihan pencegahan dan mitigasi bencana Kabupaten/Kota</a:t>
                      </a:r>
                      <a:endParaRPr lang="en-ID" sz="1600" b="0" i="0" dirty="0"/>
                    </a:p>
                  </a:txBody>
                  <a:tcPr/>
                </a:tc>
                <a:tc>
                  <a:txBody>
                    <a:bodyPr/>
                    <a:lstStyle/>
                    <a:p>
                      <a:pPr algn="l"/>
                      <a:r>
                        <a:rPr lang="id-ID" sz="1400" b="0" i="0" dirty="0"/>
                        <a:t>Jumlah warga negara termasuk kelompok rentan di kawasan rawan bencana Kabupaten/Kota yang mengikuti pelatihan pencegahan dan mitigasi bencana</a:t>
                      </a:r>
                      <a:endParaRPr lang="en-ID" sz="1400" b="0" i="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1200" b="0" i="0" u="none" strike="noStrike" kern="1200" cap="none" spc="0" normalizeH="0" baseline="0" noProof="0" dirty="0">
                          <a:ln>
                            <a:noFill/>
                          </a:ln>
                          <a:solidFill>
                            <a:prstClr val="black"/>
                          </a:solidFill>
                          <a:effectLst/>
                          <a:uLnTx/>
                          <a:uFillTx/>
                          <a:latin typeface="Open Sans"/>
                          <a:ea typeface="+mn-ea"/>
                          <a:cs typeface="+mn-cs"/>
                        </a:rPr>
                        <a:t>2 kawasan</a:t>
                      </a:r>
                      <a:endParaRPr kumimoji="0" lang="en-ID" sz="1200" b="0" i="0" u="none" strike="noStrike" kern="1200" cap="none" spc="0" normalizeH="0" baseline="0" noProof="0" dirty="0">
                        <a:ln>
                          <a:noFill/>
                        </a:ln>
                        <a:solidFill>
                          <a:prstClr val="black"/>
                        </a:solidFill>
                        <a:effectLst/>
                        <a:uLnTx/>
                        <a:uFillTx/>
                        <a:latin typeface="Open Sans"/>
                        <a:ea typeface="+mn-ea"/>
                        <a:cs typeface="+mn-cs"/>
                      </a:endParaRPr>
                    </a:p>
                  </a:txBody>
                  <a:tcPr/>
                </a:tc>
                <a:tc>
                  <a:txBody>
                    <a:bodyPr/>
                    <a:lstStyle/>
                    <a:p>
                      <a:pPr algn="ctr"/>
                      <a:r>
                        <a:rPr lang="id-ID" sz="1200" b="0" i="1" u="none" dirty="0"/>
                        <a:t>Rp. 77.000.000,-</a:t>
                      </a:r>
                      <a:endParaRPr lang="en-ID" sz="1200" b="0" i="1" u="none" dirty="0"/>
                    </a:p>
                  </a:txBody>
                  <a:tcPr/>
                </a:tc>
                <a:tc>
                  <a:txBody>
                    <a:bodyPr/>
                    <a:lstStyle/>
                    <a:p>
                      <a:pPr algn="ctr"/>
                      <a:r>
                        <a:rPr lang="id-ID" sz="1200" b="0" i="1" u="none" dirty="0"/>
                        <a:t>BPBD</a:t>
                      </a:r>
                      <a:endParaRPr lang="en-ID" sz="1200" b="0" i="1" u="none" dirty="0"/>
                    </a:p>
                  </a:txBody>
                  <a:tcPr/>
                </a:tc>
                <a:tc>
                  <a:txBody>
                    <a:bodyPr/>
                    <a:lstStyle/>
                    <a:p>
                      <a:pPr algn="ctr"/>
                      <a:r>
                        <a:rPr lang="id-ID" sz="1200" b="0" i="1" u="none" dirty="0"/>
                        <a:t>Dana Alokasi Umum</a:t>
                      </a:r>
                      <a:endParaRPr lang="en-ID" sz="1200" b="0" i="1" u="none" dirty="0"/>
                    </a:p>
                  </a:txBody>
                  <a:tcPr/>
                </a:tc>
                <a:extLst>
                  <a:ext uri="{0D108BD9-81ED-4DB2-BD59-A6C34878D82A}">
                    <a16:rowId xmlns:a16="http://schemas.microsoft.com/office/drawing/2014/main" val="1270342435"/>
                  </a:ext>
                </a:extLst>
              </a:tr>
              <a:tr h="610996">
                <a:tc>
                  <a:txBody>
                    <a:bodyPr/>
                    <a:lstStyle/>
                    <a:p>
                      <a:pPr algn="ctr"/>
                      <a:endParaRPr lang="en-ID" b="0" i="0" dirty="0"/>
                    </a:p>
                  </a:txBody>
                  <a:tcPr/>
                </a:tc>
                <a:tc>
                  <a:txBody>
                    <a:bodyPr/>
                    <a:lstStyle/>
                    <a:p>
                      <a:pPr algn="l"/>
                      <a:r>
                        <a:rPr lang="id-ID" sz="1600" b="0" i="0" dirty="0"/>
                        <a:t>5. Pengendalian Operasi dan Penyediaan sarana prasarana kesiapsiagaan terhadap bencana Kabupaten/Kota</a:t>
                      </a:r>
                      <a:endParaRPr lang="en-ID" sz="1600" b="0" i="0" dirty="0"/>
                    </a:p>
                  </a:txBody>
                  <a:tcPr/>
                </a:tc>
                <a:tc>
                  <a:txBody>
                    <a:bodyPr/>
                    <a:lstStyle/>
                    <a:p>
                      <a:pPr algn="l"/>
                      <a:r>
                        <a:rPr lang="id-ID" sz="1400" b="0" i="0" dirty="0"/>
                        <a:t>Jumlah laporan layanan pusat pengendalian operasi (Pusdalops) dengan Maklumat Pelayanan yang sah dan legal sesuai dengan jenis ancaman bencana yang ada di kawasan tempat tinggalnya</a:t>
                      </a:r>
                      <a:endParaRPr lang="en-ID" sz="1400" b="0" i="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1200" b="0" i="0" u="none" strike="noStrike" kern="1200" cap="none" spc="0" normalizeH="0" baseline="0" noProof="0" dirty="0">
                          <a:ln>
                            <a:noFill/>
                          </a:ln>
                          <a:solidFill>
                            <a:prstClr val="black"/>
                          </a:solidFill>
                          <a:effectLst/>
                          <a:uLnTx/>
                          <a:uFillTx/>
                          <a:latin typeface="Open Sans"/>
                          <a:ea typeface="+mn-ea"/>
                          <a:cs typeface="+mn-cs"/>
                        </a:rPr>
                        <a:t>1 Laporan</a:t>
                      </a:r>
                      <a:endParaRPr kumimoji="0" lang="en-ID" sz="1200" b="0" i="0" u="none" strike="noStrike" kern="1200" cap="none" spc="0" normalizeH="0" baseline="0" noProof="0" dirty="0">
                        <a:ln>
                          <a:noFill/>
                        </a:ln>
                        <a:solidFill>
                          <a:prstClr val="black"/>
                        </a:solidFill>
                        <a:effectLst/>
                        <a:uLnTx/>
                        <a:uFillTx/>
                        <a:latin typeface="Open Sans"/>
                        <a:ea typeface="+mn-ea"/>
                        <a:cs typeface="+mn-cs"/>
                      </a:endParaRPr>
                    </a:p>
                  </a:txBody>
                  <a:tcPr/>
                </a:tc>
                <a:tc>
                  <a:txBody>
                    <a:bodyPr/>
                    <a:lstStyle/>
                    <a:p>
                      <a:pPr algn="ctr"/>
                      <a:r>
                        <a:rPr lang="id-ID" sz="1200" b="0" i="1" u="none" dirty="0"/>
                        <a:t>Rp. 110.000.000,-</a:t>
                      </a:r>
                      <a:endParaRPr lang="en-ID" sz="1200" b="0" i="1" u="none" dirty="0"/>
                    </a:p>
                  </a:txBody>
                  <a:tcPr/>
                </a:tc>
                <a:tc>
                  <a:txBody>
                    <a:bodyPr/>
                    <a:lstStyle/>
                    <a:p>
                      <a:pPr algn="ctr"/>
                      <a:r>
                        <a:rPr lang="id-ID" sz="1200" b="0" i="1" u="none" dirty="0"/>
                        <a:t>BPBD</a:t>
                      </a:r>
                      <a:endParaRPr lang="en-ID" sz="1200" b="0" i="1" u="none" dirty="0"/>
                    </a:p>
                  </a:txBody>
                  <a:tcPr/>
                </a:tc>
                <a:tc>
                  <a:txBody>
                    <a:bodyPr/>
                    <a:lstStyle/>
                    <a:p>
                      <a:pPr algn="ctr"/>
                      <a:r>
                        <a:rPr lang="id-ID" sz="1200" b="0" i="1" u="none" dirty="0"/>
                        <a:t>Dana Alokasi Umum</a:t>
                      </a:r>
                      <a:endParaRPr lang="en-ID" sz="1200" b="0" i="1" u="none" dirty="0"/>
                    </a:p>
                  </a:txBody>
                  <a:tcPr/>
                </a:tc>
                <a:extLst>
                  <a:ext uri="{0D108BD9-81ED-4DB2-BD59-A6C34878D82A}">
                    <a16:rowId xmlns:a16="http://schemas.microsoft.com/office/drawing/2014/main" val="1307789287"/>
                  </a:ext>
                </a:extLst>
              </a:tr>
            </a:tbl>
          </a:graphicData>
        </a:graphic>
      </p:graphicFrame>
      <p:sp>
        <p:nvSpPr>
          <p:cNvPr id="3" name="Title 3">
            <a:extLst>
              <a:ext uri="{FF2B5EF4-FFF2-40B4-BE49-F238E27FC236}">
                <a16:creationId xmlns:a16="http://schemas.microsoft.com/office/drawing/2014/main" id="{FC8343C0-29EF-134F-28FC-5D71789AF7DC}"/>
              </a:ext>
            </a:extLst>
          </p:cNvPr>
          <p:cNvSpPr txBox="1">
            <a:spLocks/>
          </p:cNvSpPr>
          <p:nvPr/>
        </p:nvSpPr>
        <p:spPr>
          <a:xfrm>
            <a:off x="325120" y="6248400"/>
            <a:ext cx="5648960" cy="3751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id-ID" sz="1800" dirty="0"/>
            </a:br>
            <a:endParaRPr lang="id-ID" sz="1800" dirty="0"/>
          </a:p>
        </p:txBody>
      </p:sp>
    </p:spTree>
    <p:extLst>
      <p:ext uri="{BB962C8B-B14F-4D97-AF65-F5344CB8AC3E}">
        <p14:creationId xmlns:p14="http://schemas.microsoft.com/office/powerpoint/2010/main" val="205330421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theme/theme1.xml><?xml version="1.0" encoding="utf-8"?>
<a:theme xmlns:a="http://schemas.openxmlformats.org/drawingml/2006/main" name="Office Theme">
  <a:themeElements>
    <a:clrScheme name="Rainbow 1">
      <a:dk1>
        <a:sysClr val="windowText" lastClr="000000"/>
      </a:dk1>
      <a:lt1>
        <a:sysClr val="window" lastClr="FFFFFF"/>
      </a:lt1>
      <a:dk2>
        <a:srgbClr val="44546A"/>
      </a:dk2>
      <a:lt2>
        <a:srgbClr val="E7E6E6"/>
      </a:lt2>
      <a:accent1>
        <a:srgbClr val="398AB7"/>
      </a:accent1>
      <a:accent2>
        <a:srgbClr val="AFC039"/>
      </a:accent2>
      <a:accent3>
        <a:srgbClr val="FF960F"/>
      </a:accent3>
      <a:accent4>
        <a:srgbClr val="F65616"/>
      </a:accent4>
      <a:accent5>
        <a:srgbClr val="7F7F7F"/>
      </a:accent5>
      <a:accent6>
        <a:srgbClr val="404040"/>
      </a:accent6>
      <a:hlink>
        <a:srgbClr val="0563C1"/>
      </a:hlink>
      <a:folHlink>
        <a:srgbClr val="954F72"/>
      </a:folHlink>
    </a:clrScheme>
    <a:fontScheme name="Lato black - Open sans">
      <a:majorFont>
        <a:latin typeface="Lato Black"/>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Control xmlns="http://schemas.microsoft.com/VisualStudio/2011/storyboarding/control">
  <Id Name="cae0f8c0-5cf6-4f58-89f2-ad5f27363917" Revision="1" Stencil="45fc28be-1ac8-4bfe-b037-c8ed5b041cec" StencilVersion="1.0"/>
</Control>
</file>

<file path=customXml/item10.xml><?xml version="1.0" encoding="utf-8"?>
<Control xmlns="http://schemas.microsoft.com/VisualStudio/2011/storyboarding/control">
  <Id Name="7417d93c-db74-4fac-a43d-3a04672e6b7e" Revision="1" Stencil="45fc28be-1ac8-4bfe-b037-c8ed5b041cec" StencilVersion="1.0"/>
</Control>
</file>

<file path=customXml/item11.xml><?xml version="1.0" encoding="utf-8"?>
<Control xmlns="http://schemas.microsoft.com/VisualStudio/2011/storyboarding/control">
  <Id Name="a3ec099c-3ff0-486a-a1a5-59f507fe2f7d" Revision="1" Stencil="45fc28be-1ac8-4bfe-b037-c8ed5b041cec" StencilVersion="1.0"/>
</Control>
</file>

<file path=customXml/item12.xml><?xml version="1.0" encoding="utf-8"?>
<Control xmlns="http://schemas.microsoft.com/VisualStudio/2011/storyboarding/control">
  <Id Name="7417d93c-db74-4fac-a43d-3a04672e6b7e" Revision="1" Stencil="45fc28be-1ac8-4bfe-b037-c8ed5b041cec" StencilVersion="1.0"/>
</Control>
</file>

<file path=customXml/item13.xml><?xml version="1.0" encoding="utf-8"?>
<Control xmlns="http://schemas.microsoft.com/VisualStudio/2011/storyboarding/control">
  <Id Name="f7933174-c75a-4562-95ed-2570152e3054" Revision="1" Stencil="45fc28be-1ac8-4bfe-b037-c8ed5b041cec" StencilVersion="1.0"/>
</Control>
</file>

<file path=customXml/item14.xml><?xml version="1.0" encoding="utf-8"?>
<Control xmlns="http://schemas.microsoft.com/VisualStudio/2011/storyboarding/control">
  <Id Name="7417d93c-db74-4fac-a43d-3a04672e6b7e" Revision="1" Stencil="45fc28be-1ac8-4bfe-b037-c8ed5b041cec" StencilVersion="1.0"/>
</Control>
</file>

<file path=customXml/item15.xml><?xml version="1.0" encoding="utf-8"?>
<Control xmlns="http://schemas.microsoft.com/VisualStudio/2011/storyboarding/control">
  <Id Name="25551606-7634-4237-8e4c-9a4d07796859" Revision="1" Stencil="91225dab-3b52-4b1a-b4d4-bc4f22d05dd7" StencilVersion="1.0"/>
</Control>
</file>

<file path=customXml/item16.xml><?xml version="1.0" encoding="utf-8"?>
<Control xmlns="http://schemas.microsoft.com/VisualStudio/2011/storyboarding/control">
  <Id Name="f7933174-c75a-4562-95ed-2570152e3054" Revision="1" Stencil="45fc28be-1ac8-4bfe-b037-c8ed5b041cec" StencilVersion="1.0"/>
</Control>
</file>

<file path=customXml/item17.xml><?xml version="1.0" encoding="utf-8"?>
<Control xmlns="http://schemas.microsoft.com/VisualStudio/2011/storyboarding/control">
  <Id Name="13d0c809-4928-446a-94dc-b765de3fba51" Revision="1" Stencil="45fc28be-1ac8-4bfe-b037-c8ed5b041cec" StencilVersion="1.0"/>
</Control>
</file>

<file path=customXml/item18.xml><?xml version="1.0" encoding="utf-8"?>
<Control xmlns="http://schemas.microsoft.com/VisualStudio/2011/storyboarding/control">
  <Id Name="f7933174-c75a-4562-95ed-2570152e3054" Revision="1" Stencil="45fc28be-1ac8-4bfe-b037-c8ed5b041cec" StencilVersion="1.0"/>
</Control>
</file>

<file path=customXml/item19.xml><?xml version="1.0" encoding="utf-8"?>
<Control xmlns="http://schemas.microsoft.com/VisualStudio/2011/storyboarding/control">
  <Id Name="13d0c809-4928-446a-94dc-b765de3fba51" Revision="1" Stencil="45fc28be-1ac8-4bfe-b037-c8ed5b041cec" StencilVersion="1.0"/>
</Control>
</file>

<file path=customXml/item2.xml><?xml version="1.0" encoding="utf-8"?>
<Control xmlns="http://schemas.microsoft.com/VisualStudio/2011/storyboarding/control">
  <Id Name="74eeaf94-aaf3-4586-8767-b2850cf28b9b" Revision="1" Stencil="45fc28be-1ac8-4bfe-b037-c8ed5b041cec" StencilVersion="1.0"/>
</Control>
</file>

<file path=customXml/item20.xml><?xml version="1.0" encoding="utf-8"?>
<Control xmlns="http://schemas.microsoft.com/VisualStudio/2011/storyboarding/control">
  <Id Name="7417d93c-db74-4fac-a43d-3a04672e6b7e" Revision="1" Stencil="45fc28be-1ac8-4bfe-b037-c8ed5b041cec" StencilVersion="1.0"/>
</Control>
</file>

<file path=customXml/item21.xml><?xml version="1.0" encoding="utf-8"?>
<Control xmlns="http://schemas.microsoft.com/VisualStudio/2011/storyboarding/control">
  <Id Name="b280e584-df8d-4e33-9a66-1384bffe77cd" Revision="1" Stencil="45fc28be-1ac8-4bfe-b037-c8ed5b041cec" StencilVersion="1.0"/>
</Control>
</file>

<file path=customXml/item22.xml><?xml version="1.0" encoding="utf-8"?>
<Control xmlns="http://schemas.microsoft.com/VisualStudio/2011/storyboarding/control">
  <Id Name="28fc6227-418d-49d8-a2b2-4bae61bf633b" Revision="1" Stencil="6d790092-6ba3-496b-9749-7a507bf1fca5" StencilVersion="1.0"/>
</Control>
</file>

<file path=customXml/item23.xml><?xml version="1.0" encoding="utf-8"?>
<Control xmlns="http://schemas.microsoft.com/VisualStudio/2011/storyboarding/control">
  <Id Name="cae0f8c0-5cf6-4f58-89f2-ad5f27363917" Revision="1" Stencil="45fc28be-1ac8-4bfe-b037-c8ed5b041cec" StencilVersion="1.0"/>
</Control>
</file>

<file path=customXml/item24.xml><?xml version="1.0" encoding="utf-8"?>
<Control xmlns="http://schemas.microsoft.com/VisualStudio/2011/storyboarding/control">
  <Id Name="e2ae48c2-065d-4df5-9c10-97a120360bcf" Revision="1" Stencil="45fc28be-1ac8-4bfe-b037-c8ed5b041cec" StencilVersion="1.0"/>
</Control>
</file>

<file path=customXml/item25.xml><?xml version="1.0" encoding="utf-8"?>
<Control xmlns="http://schemas.microsoft.com/VisualStudio/2011/storyboarding/control">
  <Id Name="e2ae48c2-065d-4df5-9c10-97a120360bcf" Revision="1" Stencil="45fc28be-1ac8-4bfe-b037-c8ed5b041cec" StencilVersion="1.0"/>
</Control>
</file>

<file path=customXml/item26.xml><?xml version="1.0" encoding="utf-8"?>
<Control xmlns="http://schemas.microsoft.com/VisualStudio/2011/storyboarding/control">
  <Id Name="f7933174-c75a-4562-95ed-2570152e3054" Revision="1" Stencil="45fc28be-1ac8-4bfe-b037-c8ed5b041cec" StencilVersion="1.0"/>
</Control>
</file>

<file path=customXml/item27.xml><?xml version="1.0" encoding="utf-8"?>
<Control xmlns="http://schemas.microsoft.com/VisualStudio/2011/storyboarding/control">
  <Id Name="f7933174-c75a-4562-95ed-2570152e3054" Revision="1" Stencil="45fc28be-1ac8-4bfe-b037-c8ed5b041cec" StencilVersion="1.0"/>
</Control>
</file>

<file path=customXml/item28.xml><?xml version="1.0" encoding="utf-8"?>
<Control xmlns="http://schemas.microsoft.com/VisualStudio/2011/storyboarding/control">
  <Id Name="74eeaf94-aaf3-4586-8767-b2850cf28b9b" Revision="1" Stencil="45fc28be-1ac8-4bfe-b037-c8ed5b041cec" StencilVersion="1.0"/>
</Control>
</file>

<file path=customXml/item29.xml><?xml version="1.0" encoding="utf-8"?>
<Control xmlns="http://schemas.microsoft.com/VisualStudio/2011/storyboarding/control">
  <Id Name="e2ae48c2-065d-4df5-9c10-97a120360bcf" Revision="1" Stencil="45fc28be-1ac8-4bfe-b037-c8ed5b041cec" StencilVersion="1.0"/>
</Control>
</file>

<file path=customXml/item3.xml><?xml version="1.0" encoding="utf-8"?>
<Control xmlns="http://schemas.microsoft.com/VisualStudio/2011/storyboarding/control">
  <Id Name="cae0f8c0-5cf6-4f58-89f2-ad5f27363917" Revision="1" Stencil="45fc28be-1ac8-4bfe-b037-c8ed5b041cec" StencilVersion="1.0"/>
</Control>
</file>

<file path=customXml/item30.xml><?xml version="1.0" encoding="utf-8"?>
<Control xmlns="http://schemas.microsoft.com/VisualStudio/2011/storyboarding/control">
  <Id Name="f7933174-c75a-4562-95ed-2570152e3054" Revision="1" Stencil="45fc28be-1ac8-4bfe-b037-c8ed5b041cec" StencilVersion="1.0"/>
</Control>
</file>

<file path=customXml/item31.xml><?xml version="1.0" encoding="utf-8"?>
<Control xmlns="http://schemas.microsoft.com/VisualStudio/2011/storyboarding/control">
  <Id Name="7417d93c-db74-4fac-a43d-3a04672e6b7e" Revision="1" Stencil="45fc28be-1ac8-4bfe-b037-c8ed5b041cec" StencilVersion="1.0"/>
</Control>
</file>

<file path=customXml/item4.xml><?xml version="1.0" encoding="utf-8"?>
<Control xmlns="http://schemas.microsoft.com/VisualStudio/2011/storyboarding/control">
  <Id Name="db46982a-b534-4cd3-9853-82860ffee054" Revision="1" Stencil="45fc28be-1ac8-4bfe-b037-c8ed5b041cec" StencilVersion="1.0"/>
</Control>
</file>

<file path=customXml/item5.xml><?xml version="1.0" encoding="utf-8"?>
<Control xmlns="http://schemas.microsoft.com/VisualStudio/2011/storyboarding/control">
  <Id Name="cae0f8c0-5cf6-4f58-89f2-ad5f27363917" Revision="1" Stencil="45fc28be-1ac8-4bfe-b037-c8ed5b041cec" StencilVersion="1.0"/>
</Control>
</file>

<file path=customXml/item6.xml><?xml version="1.0" encoding="utf-8"?>
<Control xmlns="http://schemas.microsoft.com/VisualStudio/2011/storyboarding/control">
  <Id Name="e2ae48c2-065d-4df5-9c10-97a120360bcf" Revision="1" Stencil="45fc28be-1ac8-4bfe-b037-c8ed5b041cec" StencilVersion="1.0"/>
</Control>
</file>

<file path=customXml/item7.xml><?xml version="1.0" encoding="utf-8"?>
<Control xmlns="http://schemas.microsoft.com/VisualStudio/2011/storyboarding/control">
  <Id Name="6e4502e9-26d6-4305-a4b6-5750f438942d" Revision="1" Stencil="c9a22ad8-1f7c-46c5-a429-5494868f1ea1" StencilVersion="1.0"/>
</Control>
</file>

<file path=customXml/item8.xml><?xml version="1.0" encoding="utf-8"?>
<Control xmlns="http://schemas.microsoft.com/VisualStudio/2011/storyboarding/control">
  <Id Name="13d0c809-4928-446a-94dc-b765de3fba51" Revision="1" Stencil="45fc28be-1ac8-4bfe-b037-c8ed5b041cec" StencilVersion="1.0"/>
</Control>
</file>

<file path=customXml/item9.xml><?xml version="1.0" encoding="utf-8"?>
<Control xmlns="http://schemas.microsoft.com/VisualStudio/2011/storyboarding/control">
  <Id Name="74eeaf94-aaf3-4586-8767-b2850cf28b9b" Revision="1" Stencil="45fc28be-1ac8-4bfe-b037-c8ed5b041cec" StencilVersion="1.0"/>
</Control>
</file>

<file path=customXml/itemProps1.xml><?xml version="1.0" encoding="utf-8"?>
<ds:datastoreItem xmlns:ds="http://schemas.openxmlformats.org/officeDocument/2006/customXml" ds:itemID="{CF2BB8CF-4541-4FC2-AF7C-E494458D8D82}">
  <ds:schemaRefs>
    <ds:schemaRef ds:uri="http://schemas.microsoft.com/VisualStudio/2011/storyboarding/control"/>
  </ds:schemaRefs>
</ds:datastoreItem>
</file>

<file path=customXml/itemProps10.xml><?xml version="1.0" encoding="utf-8"?>
<ds:datastoreItem xmlns:ds="http://schemas.openxmlformats.org/officeDocument/2006/customXml" ds:itemID="{D3052B59-3249-4E27-8ACD-CA2993EC8776}">
  <ds:schemaRefs>
    <ds:schemaRef ds:uri="http://schemas.microsoft.com/VisualStudio/2011/storyboarding/control"/>
  </ds:schemaRefs>
</ds:datastoreItem>
</file>

<file path=customXml/itemProps11.xml><?xml version="1.0" encoding="utf-8"?>
<ds:datastoreItem xmlns:ds="http://schemas.openxmlformats.org/officeDocument/2006/customXml" ds:itemID="{75C6BBE2-AA36-4382-B8D5-17A0B1EEEEDC}">
  <ds:schemaRefs>
    <ds:schemaRef ds:uri="http://schemas.microsoft.com/VisualStudio/2011/storyboarding/control"/>
  </ds:schemaRefs>
</ds:datastoreItem>
</file>

<file path=customXml/itemProps12.xml><?xml version="1.0" encoding="utf-8"?>
<ds:datastoreItem xmlns:ds="http://schemas.openxmlformats.org/officeDocument/2006/customXml" ds:itemID="{59C5F915-08E6-4EF3-BAEE-262F566AD36D}">
  <ds:schemaRefs>
    <ds:schemaRef ds:uri="http://schemas.microsoft.com/VisualStudio/2011/storyboarding/control"/>
  </ds:schemaRefs>
</ds:datastoreItem>
</file>

<file path=customXml/itemProps13.xml><?xml version="1.0" encoding="utf-8"?>
<ds:datastoreItem xmlns:ds="http://schemas.openxmlformats.org/officeDocument/2006/customXml" ds:itemID="{3F0A8640-D971-4F31-95F9-FFE0C0F0AFA7}">
  <ds:schemaRefs>
    <ds:schemaRef ds:uri="http://schemas.microsoft.com/VisualStudio/2011/storyboarding/control"/>
  </ds:schemaRefs>
</ds:datastoreItem>
</file>

<file path=customXml/itemProps14.xml><?xml version="1.0" encoding="utf-8"?>
<ds:datastoreItem xmlns:ds="http://schemas.openxmlformats.org/officeDocument/2006/customXml" ds:itemID="{B156F885-2DC3-4836-9F41-063D90E972FF}">
  <ds:schemaRefs>
    <ds:schemaRef ds:uri="http://schemas.microsoft.com/VisualStudio/2011/storyboarding/control"/>
  </ds:schemaRefs>
</ds:datastoreItem>
</file>

<file path=customXml/itemProps15.xml><?xml version="1.0" encoding="utf-8"?>
<ds:datastoreItem xmlns:ds="http://schemas.openxmlformats.org/officeDocument/2006/customXml" ds:itemID="{C26A105E-E4D2-4220-B2C6-7F8D5F634A35}">
  <ds:schemaRefs>
    <ds:schemaRef ds:uri="http://schemas.microsoft.com/VisualStudio/2011/storyboarding/control"/>
  </ds:schemaRefs>
</ds:datastoreItem>
</file>

<file path=customXml/itemProps16.xml><?xml version="1.0" encoding="utf-8"?>
<ds:datastoreItem xmlns:ds="http://schemas.openxmlformats.org/officeDocument/2006/customXml" ds:itemID="{E3C64136-FC3A-4162-AA05-9AD57287F1C6}">
  <ds:schemaRefs>
    <ds:schemaRef ds:uri="http://schemas.microsoft.com/VisualStudio/2011/storyboarding/control"/>
  </ds:schemaRefs>
</ds:datastoreItem>
</file>

<file path=customXml/itemProps17.xml><?xml version="1.0" encoding="utf-8"?>
<ds:datastoreItem xmlns:ds="http://schemas.openxmlformats.org/officeDocument/2006/customXml" ds:itemID="{09F25D7B-A1FD-480E-B3A7-6D8CD04F890E}">
  <ds:schemaRefs>
    <ds:schemaRef ds:uri="http://schemas.microsoft.com/VisualStudio/2011/storyboarding/control"/>
  </ds:schemaRefs>
</ds:datastoreItem>
</file>

<file path=customXml/itemProps18.xml><?xml version="1.0" encoding="utf-8"?>
<ds:datastoreItem xmlns:ds="http://schemas.openxmlformats.org/officeDocument/2006/customXml" ds:itemID="{6C98596A-DFEC-4027-9C7C-9740ECF0A0ED}">
  <ds:schemaRefs>
    <ds:schemaRef ds:uri="http://schemas.microsoft.com/VisualStudio/2011/storyboarding/control"/>
  </ds:schemaRefs>
</ds:datastoreItem>
</file>

<file path=customXml/itemProps19.xml><?xml version="1.0" encoding="utf-8"?>
<ds:datastoreItem xmlns:ds="http://schemas.openxmlformats.org/officeDocument/2006/customXml" ds:itemID="{B74BC676-B8AC-45F0-99F8-665E7C914012}">
  <ds:schemaRefs>
    <ds:schemaRef ds:uri="http://schemas.microsoft.com/VisualStudio/2011/storyboarding/control"/>
  </ds:schemaRefs>
</ds:datastoreItem>
</file>

<file path=customXml/itemProps2.xml><?xml version="1.0" encoding="utf-8"?>
<ds:datastoreItem xmlns:ds="http://schemas.openxmlformats.org/officeDocument/2006/customXml" ds:itemID="{42CF6D81-1450-4D6C-B2C0-9093C9D9F9BA}">
  <ds:schemaRefs>
    <ds:schemaRef ds:uri="http://schemas.microsoft.com/VisualStudio/2011/storyboarding/control"/>
  </ds:schemaRefs>
</ds:datastoreItem>
</file>

<file path=customXml/itemProps20.xml><?xml version="1.0" encoding="utf-8"?>
<ds:datastoreItem xmlns:ds="http://schemas.openxmlformats.org/officeDocument/2006/customXml" ds:itemID="{B3B2E140-B6DA-4343-8C11-28A34744A00E}">
  <ds:schemaRefs>
    <ds:schemaRef ds:uri="http://schemas.microsoft.com/VisualStudio/2011/storyboarding/control"/>
  </ds:schemaRefs>
</ds:datastoreItem>
</file>

<file path=customXml/itemProps21.xml><?xml version="1.0" encoding="utf-8"?>
<ds:datastoreItem xmlns:ds="http://schemas.openxmlformats.org/officeDocument/2006/customXml" ds:itemID="{4C00D9F1-89AD-4F78-B6BE-276EB6FD0D7A}">
  <ds:schemaRefs>
    <ds:schemaRef ds:uri="http://schemas.microsoft.com/VisualStudio/2011/storyboarding/control"/>
  </ds:schemaRefs>
</ds:datastoreItem>
</file>

<file path=customXml/itemProps22.xml><?xml version="1.0" encoding="utf-8"?>
<ds:datastoreItem xmlns:ds="http://schemas.openxmlformats.org/officeDocument/2006/customXml" ds:itemID="{78A8BF81-D021-485C-B02A-B9652D915920}">
  <ds:schemaRefs>
    <ds:schemaRef ds:uri="http://schemas.microsoft.com/VisualStudio/2011/storyboarding/control"/>
  </ds:schemaRefs>
</ds:datastoreItem>
</file>

<file path=customXml/itemProps23.xml><?xml version="1.0" encoding="utf-8"?>
<ds:datastoreItem xmlns:ds="http://schemas.openxmlformats.org/officeDocument/2006/customXml" ds:itemID="{B0A329DD-E27F-4B95-B2A7-7548CE96D8B5}">
  <ds:schemaRefs>
    <ds:schemaRef ds:uri="http://schemas.microsoft.com/VisualStudio/2011/storyboarding/control"/>
  </ds:schemaRefs>
</ds:datastoreItem>
</file>

<file path=customXml/itemProps24.xml><?xml version="1.0" encoding="utf-8"?>
<ds:datastoreItem xmlns:ds="http://schemas.openxmlformats.org/officeDocument/2006/customXml" ds:itemID="{541457AC-BD48-48DD-8E81-410125B701D6}">
  <ds:schemaRefs>
    <ds:schemaRef ds:uri="http://schemas.microsoft.com/VisualStudio/2011/storyboarding/control"/>
  </ds:schemaRefs>
</ds:datastoreItem>
</file>

<file path=customXml/itemProps25.xml><?xml version="1.0" encoding="utf-8"?>
<ds:datastoreItem xmlns:ds="http://schemas.openxmlformats.org/officeDocument/2006/customXml" ds:itemID="{645AF06D-E471-4225-8E6F-EBD8259E39DA}">
  <ds:schemaRefs>
    <ds:schemaRef ds:uri="http://schemas.microsoft.com/VisualStudio/2011/storyboarding/control"/>
  </ds:schemaRefs>
</ds:datastoreItem>
</file>

<file path=customXml/itemProps26.xml><?xml version="1.0" encoding="utf-8"?>
<ds:datastoreItem xmlns:ds="http://schemas.openxmlformats.org/officeDocument/2006/customXml" ds:itemID="{B50EAE2B-FC63-4388-9754-52B122B0F2C7}">
  <ds:schemaRefs>
    <ds:schemaRef ds:uri="http://schemas.microsoft.com/VisualStudio/2011/storyboarding/control"/>
  </ds:schemaRefs>
</ds:datastoreItem>
</file>

<file path=customXml/itemProps27.xml><?xml version="1.0" encoding="utf-8"?>
<ds:datastoreItem xmlns:ds="http://schemas.openxmlformats.org/officeDocument/2006/customXml" ds:itemID="{B4C06E13-E728-413A-ABFB-955F80F32141}">
  <ds:schemaRefs>
    <ds:schemaRef ds:uri="http://schemas.microsoft.com/VisualStudio/2011/storyboarding/control"/>
  </ds:schemaRefs>
</ds:datastoreItem>
</file>

<file path=customXml/itemProps28.xml><?xml version="1.0" encoding="utf-8"?>
<ds:datastoreItem xmlns:ds="http://schemas.openxmlformats.org/officeDocument/2006/customXml" ds:itemID="{DDAF533B-EB61-48B8-B5EE-3283BB1D8715}">
  <ds:schemaRefs>
    <ds:schemaRef ds:uri="http://schemas.microsoft.com/VisualStudio/2011/storyboarding/control"/>
  </ds:schemaRefs>
</ds:datastoreItem>
</file>

<file path=customXml/itemProps29.xml><?xml version="1.0" encoding="utf-8"?>
<ds:datastoreItem xmlns:ds="http://schemas.openxmlformats.org/officeDocument/2006/customXml" ds:itemID="{ABF603D3-3BE9-43EB-A93D-45AB3A5F4034}">
  <ds:schemaRefs>
    <ds:schemaRef ds:uri="http://schemas.microsoft.com/VisualStudio/2011/storyboarding/control"/>
  </ds:schemaRefs>
</ds:datastoreItem>
</file>

<file path=customXml/itemProps3.xml><?xml version="1.0" encoding="utf-8"?>
<ds:datastoreItem xmlns:ds="http://schemas.openxmlformats.org/officeDocument/2006/customXml" ds:itemID="{3FC571D5-D54F-4F07-B0F0-4AA2B9689887}">
  <ds:schemaRefs>
    <ds:schemaRef ds:uri="http://schemas.microsoft.com/VisualStudio/2011/storyboarding/control"/>
  </ds:schemaRefs>
</ds:datastoreItem>
</file>

<file path=customXml/itemProps30.xml><?xml version="1.0" encoding="utf-8"?>
<ds:datastoreItem xmlns:ds="http://schemas.openxmlformats.org/officeDocument/2006/customXml" ds:itemID="{F5002B3C-7D24-4ED7-97D1-5C5E0DE5E24B}">
  <ds:schemaRefs>
    <ds:schemaRef ds:uri="http://schemas.microsoft.com/VisualStudio/2011/storyboarding/control"/>
  </ds:schemaRefs>
</ds:datastoreItem>
</file>

<file path=customXml/itemProps31.xml><?xml version="1.0" encoding="utf-8"?>
<ds:datastoreItem xmlns:ds="http://schemas.openxmlformats.org/officeDocument/2006/customXml" ds:itemID="{74AC115A-BC5F-4247-9D23-A59007D347B4}">
  <ds:schemaRefs>
    <ds:schemaRef ds:uri="http://schemas.microsoft.com/VisualStudio/2011/storyboarding/control"/>
  </ds:schemaRefs>
</ds:datastoreItem>
</file>

<file path=customXml/itemProps4.xml><?xml version="1.0" encoding="utf-8"?>
<ds:datastoreItem xmlns:ds="http://schemas.openxmlformats.org/officeDocument/2006/customXml" ds:itemID="{60130661-04E2-466A-9573-84413BE1B13E}">
  <ds:schemaRefs>
    <ds:schemaRef ds:uri="http://schemas.microsoft.com/VisualStudio/2011/storyboarding/control"/>
  </ds:schemaRefs>
</ds:datastoreItem>
</file>

<file path=customXml/itemProps5.xml><?xml version="1.0" encoding="utf-8"?>
<ds:datastoreItem xmlns:ds="http://schemas.openxmlformats.org/officeDocument/2006/customXml" ds:itemID="{78950EED-7269-4682-8BFB-BDC431D58F22}">
  <ds:schemaRefs>
    <ds:schemaRef ds:uri="http://schemas.microsoft.com/VisualStudio/2011/storyboarding/control"/>
  </ds:schemaRefs>
</ds:datastoreItem>
</file>

<file path=customXml/itemProps6.xml><?xml version="1.0" encoding="utf-8"?>
<ds:datastoreItem xmlns:ds="http://schemas.openxmlformats.org/officeDocument/2006/customXml" ds:itemID="{1E8F4344-9A85-4A7E-92D0-94516A6B2D33}">
  <ds:schemaRefs>
    <ds:schemaRef ds:uri="http://schemas.microsoft.com/VisualStudio/2011/storyboarding/control"/>
  </ds:schemaRefs>
</ds:datastoreItem>
</file>

<file path=customXml/itemProps7.xml><?xml version="1.0" encoding="utf-8"?>
<ds:datastoreItem xmlns:ds="http://schemas.openxmlformats.org/officeDocument/2006/customXml" ds:itemID="{0B7AAAB4-1622-4BF6-82E0-3FD5C9EE167C}">
  <ds:schemaRefs>
    <ds:schemaRef ds:uri="http://schemas.microsoft.com/VisualStudio/2011/storyboarding/control"/>
  </ds:schemaRefs>
</ds:datastoreItem>
</file>

<file path=customXml/itemProps8.xml><?xml version="1.0" encoding="utf-8"?>
<ds:datastoreItem xmlns:ds="http://schemas.openxmlformats.org/officeDocument/2006/customXml" ds:itemID="{4DDD2DF8-97D7-41F6-A5B4-E1D056F3B282}">
  <ds:schemaRefs>
    <ds:schemaRef ds:uri="http://schemas.microsoft.com/VisualStudio/2011/storyboarding/control"/>
  </ds:schemaRefs>
</ds:datastoreItem>
</file>

<file path=customXml/itemProps9.xml><?xml version="1.0" encoding="utf-8"?>
<ds:datastoreItem xmlns:ds="http://schemas.openxmlformats.org/officeDocument/2006/customXml" ds:itemID="{D6DCE2F8-C2B2-432B-BD90-D72769BF8B74}">
  <ds:schemaRefs>
    <ds:schemaRef ds:uri="http://schemas.microsoft.com/VisualStudio/2011/storyboarding/control"/>
  </ds:schemaRefs>
</ds:datastoreItem>
</file>

<file path=docProps/app.xml><?xml version="1.0" encoding="utf-8"?>
<Properties xmlns="http://schemas.openxmlformats.org/officeDocument/2006/extended-properties" xmlns:vt="http://schemas.openxmlformats.org/officeDocument/2006/docPropsVTypes">
  <Template>Office Theme</Template>
  <TotalTime>2655</TotalTime>
  <Words>2013</Words>
  <Application>Microsoft Office PowerPoint</Application>
  <PresentationFormat>Widescreen</PresentationFormat>
  <Paragraphs>416</Paragraphs>
  <Slides>26</Slides>
  <Notes>12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Arial</vt:lpstr>
      <vt:lpstr>Broadway</vt:lpstr>
      <vt:lpstr>Calibri</vt:lpstr>
      <vt:lpstr>Lato Black</vt:lpstr>
      <vt:lpstr>Lato Light</vt:lpstr>
      <vt:lpstr>Montserrat Light</vt:lpstr>
      <vt:lpstr>Montserrat SemiBold</vt:lpstr>
      <vt:lpstr>Open Sans</vt:lpstr>
      <vt:lpstr>Wingdings</vt:lpstr>
      <vt:lpstr>Office Theme</vt:lpstr>
      <vt:lpstr>PowerPoint Presentation</vt:lpstr>
      <vt:lpstr>PowerPoint Presentation</vt:lpstr>
      <vt:lpstr>SASARAN DAN INDIKATOR KINERJA BPBD</vt:lpstr>
      <vt:lpstr>PROGRAM DAN KEGIATAN BPBD</vt:lpstr>
      <vt:lpstr>INDIKATOR KINERJA UTAMA (IKU)  BADAN PENANGGULANGAN BENCANA DAERAH</vt:lpstr>
      <vt:lpstr> RANCANGAN PROGRAM KERJA  BPBD THN. 2026  </vt:lpstr>
      <vt:lpstr> RANCANGAN PROGRAM KERJA  BPBD THN. 2026  </vt:lpstr>
      <vt:lpstr> RANCANGAN PROGRAM KERJA  BPBD THN. 2026  </vt:lpstr>
      <vt:lpstr> RANCANGAN PROGRAM KERJA  BPBD THN. 2026  </vt:lpstr>
      <vt:lpstr> RANCANGAN PROGRAM KERJA  BPBD THN. 2026  </vt:lpstr>
      <vt:lpstr> RANCANGAN PROGRAM KERJA  BPBD THN. 2026  </vt:lpstr>
      <vt:lpstr> RANCANGAN PROGRAM KERJA  BPBD THN. 2026  </vt:lpstr>
      <vt:lpstr>Capaian Kinerja BPBD</vt:lpstr>
      <vt:lpstr>Capaian Kinerja BPBD</vt:lpstr>
      <vt:lpstr>Capaian Kinerja BPBD</vt:lpstr>
      <vt:lpstr>Capaian Kinerja BPBD</vt:lpstr>
      <vt:lpstr>PERMASALAHAN URUSAN KEBENCANAAN</vt:lpstr>
      <vt:lpstr>Lanjutan..... PERMASALAHAN URUSAN KEBENCANAAN</vt:lpstr>
      <vt:lpstr>Dokumentasi Layanan  BPBD Kab.Kep.Selayar</vt:lpstr>
      <vt:lpstr>Dokumentasi Layanan  BPBD Kab.Kep.Selayar</vt:lpstr>
      <vt:lpstr>Dokumentasi Layanan  BPBD Kab.Kep.Selayar</vt:lpstr>
      <vt:lpstr>Dokumentasi Layanan  BPBD Kab.Kep.Selayar</vt:lpstr>
      <vt:lpstr>Dokumentasi Layanan BPBD Kab.Kep.Selayar  </vt:lpstr>
      <vt:lpstr>Dokumentasi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Kirman</dc:creator>
  <cp:lastModifiedBy>lenovo ip5 73id</cp:lastModifiedBy>
  <cp:revision>284</cp:revision>
  <cp:lastPrinted>2025-02-26T00:12:22Z</cp:lastPrinted>
  <dcterms:created xsi:type="dcterms:W3CDTF">2015-10-23T06:21:14Z</dcterms:created>
  <dcterms:modified xsi:type="dcterms:W3CDTF">2025-02-26T00:12:38Z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fs.IsStoryboard">
    <vt:bool>true</vt:bool>
  </property>
</Properties>
</file>